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1" r:id="rId4"/>
    <p:sldId id="264" r:id="rId5"/>
    <p:sldId id="260" r:id="rId6"/>
    <p:sldId id="262" r:id="rId7"/>
    <p:sldId id="259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2" r:id="rId25"/>
    <p:sldId id="281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987" autoAdjust="0"/>
    <p:restoredTop sz="96379" autoAdjust="0"/>
  </p:normalViewPr>
  <p:slideViewPr>
    <p:cSldViewPr snapToGrid="0">
      <p:cViewPr>
        <p:scale>
          <a:sx n="91" d="100"/>
          <a:sy n="91" d="100"/>
        </p:scale>
        <p:origin x="576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7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FEE25DC-BE04-4689-A15B-FBA0ECDC9E1B}" type="datetimeFigureOut">
              <a:rPr lang="th-TH" smtClean="0"/>
              <a:t>26/04/67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A1089-5A0D-4C9A-B89D-55BE9745BD9C}" type="slidenum">
              <a:rPr lang="th-TH" smtClean="0"/>
              <a:t>‹#›</a:t>
            </a:fld>
            <a:endParaRPr lang="th-TH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0137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25DC-BE04-4689-A15B-FBA0ECDC9E1B}" type="datetimeFigureOut">
              <a:rPr lang="th-TH" smtClean="0"/>
              <a:t>26/04/67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A1089-5A0D-4C9A-B89D-55BE9745BD9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65818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25DC-BE04-4689-A15B-FBA0ECDC9E1B}" type="datetimeFigureOut">
              <a:rPr lang="th-TH" smtClean="0"/>
              <a:t>26/04/67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A1089-5A0D-4C9A-B89D-55BE9745BD9C}" type="slidenum">
              <a:rPr lang="th-TH" smtClean="0"/>
              <a:t>‹#›</a:t>
            </a:fld>
            <a:endParaRPr lang="th-TH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3562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25DC-BE04-4689-A15B-FBA0ECDC9E1B}" type="datetimeFigureOut">
              <a:rPr lang="th-TH" smtClean="0"/>
              <a:t>26/04/67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A1089-5A0D-4C9A-B89D-55BE9745BD9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72889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25DC-BE04-4689-A15B-FBA0ECDC9E1B}" type="datetimeFigureOut">
              <a:rPr lang="th-TH" smtClean="0"/>
              <a:t>26/04/67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A1089-5A0D-4C9A-B89D-55BE9745BD9C}" type="slidenum">
              <a:rPr lang="th-TH" smtClean="0"/>
              <a:t>‹#›</a:t>
            </a:fld>
            <a:endParaRPr lang="th-TH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0157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25DC-BE04-4689-A15B-FBA0ECDC9E1B}" type="datetimeFigureOut">
              <a:rPr lang="th-TH" smtClean="0"/>
              <a:t>26/04/67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A1089-5A0D-4C9A-B89D-55BE9745BD9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05889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25DC-BE04-4689-A15B-FBA0ECDC9E1B}" type="datetimeFigureOut">
              <a:rPr lang="th-TH" smtClean="0"/>
              <a:t>26/04/67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A1089-5A0D-4C9A-B89D-55BE9745BD9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26960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25DC-BE04-4689-A15B-FBA0ECDC9E1B}" type="datetimeFigureOut">
              <a:rPr lang="th-TH" smtClean="0"/>
              <a:t>26/04/67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A1089-5A0D-4C9A-B89D-55BE9745BD9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80906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25DC-BE04-4689-A15B-FBA0ECDC9E1B}" type="datetimeFigureOut">
              <a:rPr lang="th-TH" smtClean="0"/>
              <a:t>26/04/67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A1089-5A0D-4C9A-B89D-55BE9745BD9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5309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25DC-BE04-4689-A15B-FBA0ECDC9E1B}" type="datetimeFigureOut">
              <a:rPr lang="th-TH" smtClean="0"/>
              <a:t>26/04/67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A1089-5A0D-4C9A-B89D-55BE9745BD9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4443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25DC-BE04-4689-A15B-FBA0ECDC9E1B}" type="datetimeFigureOut">
              <a:rPr lang="th-TH" smtClean="0"/>
              <a:t>26/04/67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A1089-5A0D-4C9A-B89D-55BE9745BD9C}" type="slidenum">
              <a:rPr lang="th-TH" smtClean="0"/>
              <a:t>‹#›</a:t>
            </a:fld>
            <a:endParaRPr lang="th-TH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2309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EE25DC-BE04-4689-A15B-FBA0ECDC9E1B}" type="datetimeFigureOut">
              <a:rPr lang="th-TH" smtClean="0"/>
              <a:t>26/04/67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26A1089-5A0D-4C9A-B89D-55BE9745BD9C}" type="slidenum">
              <a:rPr lang="th-TH" smtClean="0"/>
              <a:t>‹#›</a:t>
            </a:fld>
            <a:endParaRPr lang="th-TH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1723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48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88DEE73-DC00-4FBB-2EE2-32125EF8E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99709" y="693684"/>
            <a:ext cx="9579004" cy="324167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h-TH" b="1" dirty="0"/>
              <a:t>หลักเกณฑ์การประเมินภาระงานบุคลากรสายผู้สอน (อาจารย์) ปีการศึกษา 2566</a:t>
            </a:r>
            <a:br>
              <a:rPr lang="th-TH" b="1" dirty="0"/>
            </a:br>
            <a:r>
              <a:rPr lang="th-TH" b="1" dirty="0"/>
              <a:t>(มิถุนายน 2566-พฤษภาคม 2567)</a:t>
            </a:r>
            <a:br>
              <a:rPr lang="th-TH" b="1" dirty="0"/>
            </a:br>
            <a:r>
              <a:rPr lang="th-TH" b="1" dirty="0"/>
              <a:t>มหาวิทยาลัยวงษ์ชวลิตกุล</a:t>
            </a:r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67246C4F-DCE5-56E6-7AF0-39E977F112DB}"/>
              </a:ext>
            </a:extLst>
          </p:cNvPr>
          <p:cNvSpPr txBox="1"/>
          <p:nvPr/>
        </p:nvSpPr>
        <p:spPr>
          <a:xfrm>
            <a:off x="8513995" y="5120173"/>
            <a:ext cx="41014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สำนักทรัพยากรมนุษย์ </a:t>
            </a:r>
          </a:p>
          <a:p>
            <a:r>
              <a:rPr lang="th-TH" sz="20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</a:t>
            </a:r>
            <a:r>
              <a:rPr lang="en-US" sz="20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Human Resource Management Office)</a:t>
            </a:r>
            <a:endParaRPr lang="th-TH" sz="20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r>
              <a:rPr lang="th-TH" sz="20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ศูนย์เทคโนโลยีสารสนเทศ </a:t>
            </a:r>
          </a:p>
          <a:p>
            <a:r>
              <a:rPr lang="th-TH" sz="20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</a:t>
            </a:r>
            <a:r>
              <a:rPr lang="en-US" sz="20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Information Technology Center)</a:t>
            </a:r>
            <a:endParaRPr lang="th-TH" sz="20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BB6763A-BDB9-E7D9-BBEF-64A769D81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437" y="-97004"/>
            <a:ext cx="1581375" cy="158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4679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48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: มุมมน 6">
            <a:extLst>
              <a:ext uri="{FF2B5EF4-FFF2-40B4-BE49-F238E27FC236}">
                <a16:creationId xmlns:a16="http://schemas.microsoft.com/office/drawing/2014/main" id="{6024A384-9CFA-C6BB-2A83-C2775627EFB9}"/>
              </a:ext>
            </a:extLst>
          </p:cNvPr>
          <p:cNvSpPr/>
          <p:nvPr/>
        </p:nvSpPr>
        <p:spPr>
          <a:xfrm>
            <a:off x="1019505" y="546540"/>
            <a:ext cx="5675586" cy="72521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36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H SarabunPSK" panose="020B0500040200020003" pitchFamily="34" charset="-34"/>
              </a:rPr>
              <a:t>2. ภาระงานวิจัยและงานวิชาการอื่น</a:t>
            </a:r>
            <a:endParaRPr lang="th-TH" sz="3600" dirty="0">
              <a:solidFill>
                <a:schemeClr val="tx1"/>
              </a:solidFill>
            </a:endParaRPr>
          </a:p>
        </p:txBody>
      </p:sp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5729786D-5B40-90CC-0BF6-0A79206A9C89}"/>
              </a:ext>
            </a:extLst>
          </p:cNvPr>
          <p:cNvSpPr txBox="1"/>
          <p:nvPr/>
        </p:nvSpPr>
        <p:spPr>
          <a:xfrm>
            <a:off x="1398691" y="1536174"/>
            <a:ext cx="9122163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thaiDist"/>
            <a:r>
              <a:rPr lang="th-TH" sz="2800" b="1" u="sng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ประกอบด้วย  6 ภาระงาน</a:t>
            </a:r>
          </a:p>
          <a:p>
            <a:pPr algn="thaiDist"/>
            <a:r>
              <a:rPr lang="th-TH" sz="2800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	1. งานวิจัย หรือ งานวิชาการอื่นที่ได้รับทุนสนับสนุนการดำเนินงานจากมหาวิทยาลัย หรือ ส่วนงานในมหาวิทยาลัย (</a:t>
            </a:r>
            <a:r>
              <a:rPr lang="en-US" sz="2800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VUBI)</a:t>
            </a:r>
          </a:p>
          <a:p>
            <a:pPr algn="thaiDist"/>
            <a:r>
              <a:rPr lang="th-TH" sz="28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	2. งานวิจัย หรือ งานวิชาการอื่น ที่ได้รับทุนสนับสนุนการดำเนินงานจากภายนอกมหาวิทยาลัย เช่น ทุน สกว. ทุน สวทช. ทุน วช. ทุน สกอ. เป็นต้น</a:t>
            </a:r>
          </a:p>
          <a:p>
            <a:pPr algn="thaiDist"/>
            <a:r>
              <a:rPr lang="th-TH" sz="2800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	3. ตำรา หรือ หนังสือ</a:t>
            </a:r>
          </a:p>
          <a:p>
            <a:pPr algn="thaiDist"/>
            <a:r>
              <a:rPr lang="th-TH" sz="28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	4. เอกสารประกอบการสอนที่ผ่านการประเมินของคณะวิชา</a:t>
            </a:r>
          </a:p>
          <a:p>
            <a:pPr algn="thaiDist"/>
            <a:r>
              <a:rPr lang="th-TH" sz="2800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	5. การผลิตและเผยแพร่ผลงานสร้างสรรค์โดยมีคณะกรรมการพิจารณาคัดเลือกผลงาน</a:t>
            </a:r>
          </a:p>
          <a:p>
            <a:pPr algn="thaiDist"/>
            <a:r>
              <a:rPr lang="th-TH" sz="2800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	6. สิทธิบัตรและลิขสิทธิ์</a:t>
            </a:r>
          </a:p>
          <a:p>
            <a:pPr algn="thaiDist"/>
            <a:r>
              <a:rPr lang="th-TH" sz="2800" b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	</a:t>
            </a:r>
            <a:endParaRPr lang="en-US" sz="2800" dirty="0">
              <a:effectLst/>
              <a:latin typeface="TH Sarabun New" panose="020B0500040200020003" pitchFamily="34" charset="-34"/>
              <a:ea typeface="Times New Roman" panose="02020603050405020304" pitchFamily="18" charset="0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8203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48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ตาราง 4">
            <a:extLst>
              <a:ext uri="{FF2B5EF4-FFF2-40B4-BE49-F238E27FC236}">
                <a16:creationId xmlns:a16="http://schemas.microsoft.com/office/drawing/2014/main" id="{8473DE50-0FE6-9010-93C1-AA1C21D4B0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0137743"/>
              </p:ext>
            </p:extLst>
          </p:nvPr>
        </p:nvGraphicFramePr>
        <p:xfrm>
          <a:off x="334346" y="641029"/>
          <a:ext cx="11523307" cy="25237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23519">
                  <a:extLst>
                    <a:ext uri="{9D8B030D-6E8A-4147-A177-3AD203B41FA5}">
                      <a16:colId xmlns:a16="http://schemas.microsoft.com/office/drawing/2014/main" val="4176222362"/>
                    </a:ext>
                  </a:extLst>
                </a:gridCol>
                <a:gridCol w="5299788">
                  <a:extLst>
                    <a:ext uri="{9D8B030D-6E8A-4147-A177-3AD203B41FA5}">
                      <a16:colId xmlns:a16="http://schemas.microsoft.com/office/drawing/2014/main" val="1820888864"/>
                    </a:ext>
                  </a:extLst>
                </a:gridCol>
              </a:tblGrid>
              <a:tr h="236948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รายละเอียด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การคิดภาระงาน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712744"/>
                  </a:ext>
                </a:extLst>
              </a:tr>
              <a:tr h="1342710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๑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 </a:t>
                      </a: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งานวิจัย หรือ งานวิชาการอื่นที่ได้รับทุนสนับสนุนการดำเนินงานจากมหาวิทยาลัย หรือ ส่วนงานในมหาวิทยาลัย (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VUBI</a:t>
                      </a: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)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 indent="0" algn="l">
                        <a:lnSpc>
                          <a:spcPct val="115000"/>
                        </a:lnSpc>
                        <a:buFontTx/>
                        <a:buNone/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    * ทุนสนับสนุนตั้งแต่ ๑๐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,</a:t>
                      </a: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๐๐๐ บาท แต่ไม่เกิน ๕๐,๐๐๐ บาท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    * ทุนสนับสนุนตั้งแต่ ๕๐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,</a:t>
                      </a: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๐๐๑ บาทขึ้นไป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 </a:t>
                      </a: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 </a:t>
                      </a:r>
                      <a:endParaRPr lang="th-TH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endParaRPr lang="th-TH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๑๕๐ ชั่วโมงภาระงาน ต่อ ๑ เรื่อง ต่อ ปีการศึกษา (ตามแผนงานวิจัย)</a:t>
                      </a:r>
                    </a:p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๒๐๐ ชั่วโมงภาระงาน ต่อ ๑ เรื่อง ต่อ ปีการศึกษา (ตามแผนงานวิจัย)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265790"/>
                  </a:ext>
                </a:extLst>
              </a:tr>
            </a:tbl>
          </a:graphicData>
        </a:graphic>
      </p:graphicFrame>
      <p:graphicFrame>
        <p:nvGraphicFramePr>
          <p:cNvPr id="6" name="ตาราง 5">
            <a:extLst>
              <a:ext uri="{FF2B5EF4-FFF2-40B4-BE49-F238E27FC236}">
                <a16:creationId xmlns:a16="http://schemas.microsoft.com/office/drawing/2014/main" id="{39702AAC-39C3-DBBC-FEE7-45443A1AB0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14346"/>
              </p:ext>
            </p:extLst>
          </p:nvPr>
        </p:nvGraphicFramePr>
        <p:xfrm>
          <a:off x="334345" y="3429000"/>
          <a:ext cx="11523307" cy="25237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23519">
                  <a:extLst>
                    <a:ext uri="{9D8B030D-6E8A-4147-A177-3AD203B41FA5}">
                      <a16:colId xmlns:a16="http://schemas.microsoft.com/office/drawing/2014/main" val="3726150287"/>
                    </a:ext>
                  </a:extLst>
                </a:gridCol>
                <a:gridCol w="5299788">
                  <a:extLst>
                    <a:ext uri="{9D8B030D-6E8A-4147-A177-3AD203B41FA5}">
                      <a16:colId xmlns:a16="http://schemas.microsoft.com/office/drawing/2014/main" val="1420937955"/>
                    </a:ext>
                  </a:extLst>
                </a:gridCol>
              </a:tblGrid>
              <a:tr h="236948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รายละเอียด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การคิดภาระงาน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45685"/>
                  </a:ext>
                </a:extLst>
              </a:tr>
              <a:tr h="1342710"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๒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. </a:t>
                      </a: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งานวิจัย หรือ งานวิชาการอื่น ที่ได้รับทุนสนับสนุนการดำเนินงานจากภายนอกมหาวิทยาลัย เช่น ทุน สกว. ทุน สวทช. ทุน วช. ทุน สกอ. เป็นต้น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    - ทุนสนับสนุนตั้งแต่ ๑๐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,</a:t>
                      </a: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๐๐๐ บาท แต่ไม่เกิน ๕๐,๐๐๐ บาท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    - ทุนสนับสนุนตั้งแต่ ๕๐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,</a:t>
                      </a: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๐๐๑ บาทขึ้นไป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 </a:t>
                      </a: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 </a:t>
                      </a: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๒๐๐ ชั่วโมงภาระงาน ต่อ ๑ เรื่อง ต่อ ปีการศึกษา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 (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ตามแผนงานวิจัย)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๓๐๐ ชั่วโมงภาระงาน ต่อ ๑ เรื่อง ต่อ ปีการศึกษา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 (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ตามแผนงานวิจัย)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7522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0009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48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67454395-3F37-2690-74D5-A2F38CC65A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72790"/>
              </p:ext>
            </p:extLst>
          </p:nvPr>
        </p:nvGraphicFramePr>
        <p:xfrm>
          <a:off x="334346" y="888525"/>
          <a:ext cx="11523307" cy="29443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07630">
                  <a:extLst>
                    <a:ext uri="{9D8B030D-6E8A-4147-A177-3AD203B41FA5}">
                      <a16:colId xmlns:a16="http://schemas.microsoft.com/office/drawing/2014/main" val="134095090"/>
                    </a:ext>
                  </a:extLst>
                </a:gridCol>
                <a:gridCol w="4915677">
                  <a:extLst>
                    <a:ext uri="{9D8B030D-6E8A-4147-A177-3AD203B41FA5}">
                      <a16:colId xmlns:a16="http://schemas.microsoft.com/office/drawing/2014/main" val="2462011809"/>
                    </a:ext>
                  </a:extLst>
                </a:gridCol>
              </a:tblGrid>
              <a:tr h="236948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รายละเอียด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การคิดภาระงาน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26697"/>
                  </a:ext>
                </a:extLst>
              </a:tr>
              <a:tr h="1342710"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๓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 ตำรา หรือ หนังสือ ที่ผ่านการพิจารณาตามเกณฑ์การประเมิน สกอ.                        (ระเบียบคณะกรรมการการอุดมศึกษาว่าด้วย มาตรฐานหลักเกณฑ์และวิธีการแต่งตั้งคณาจารย์ในสถาบันอุดมศึกษาเอกชนให้ดำรงตำแหน่งทางวิชาการ พ.ศ. ๒๕๖๕)</a:t>
                      </a: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           - ภาษาไทย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           - ภาษาอังกฤษ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 </a:t>
                      </a:r>
                      <a:endParaRPr lang="th-TH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endParaRPr lang="th-TH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endParaRPr lang="th-TH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endParaRPr lang="th-TH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๓๐๐ ชั่วโมงภาระงาน ต่อ ๑ เล่ม 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๔๐๐ ชั่วโมงภาระงาน ต่อ ๑ เล่ม 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660651"/>
                  </a:ext>
                </a:extLst>
              </a:tr>
            </a:tbl>
          </a:graphicData>
        </a:graphic>
      </p:graphicFrame>
      <p:graphicFrame>
        <p:nvGraphicFramePr>
          <p:cNvPr id="7" name="ตาราง 6">
            <a:extLst>
              <a:ext uri="{FF2B5EF4-FFF2-40B4-BE49-F238E27FC236}">
                <a16:creationId xmlns:a16="http://schemas.microsoft.com/office/drawing/2014/main" id="{9B7FF87E-B725-3E2D-83E6-E144738936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500354"/>
              </p:ext>
            </p:extLst>
          </p:nvPr>
        </p:nvGraphicFramePr>
        <p:xfrm>
          <a:off x="334346" y="4292018"/>
          <a:ext cx="11523307" cy="10264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07630">
                  <a:extLst>
                    <a:ext uri="{9D8B030D-6E8A-4147-A177-3AD203B41FA5}">
                      <a16:colId xmlns:a16="http://schemas.microsoft.com/office/drawing/2014/main" val="134095090"/>
                    </a:ext>
                  </a:extLst>
                </a:gridCol>
                <a:gridCol w="4915677">
                  <a:extLst>
                    <a:ext uri="{9D8B030D-6E8A-4147-A177-3AD203B41FA5}">
                      <a16:colId xmlns:a16="http://schemas.microsoft.com/office/drawing/2014/main" val="2462011809"/>
                    </a:ext>
                  </a:extLst>
                </a:gridCol>
              </a:tblGrid>
              <a:tr h="236948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รายละเอียด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การคิดภาระงาน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26697"/>
                  </a:ext>
                </a:extLst>
              </a:tr>
              <a:tr h="605807"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๔. เอกสารประกอบการสอนที่ผ่านการประเมินของคณะวิชา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๑๐๐ ชั่วโมงภาระงาน ต่อ ๑ เล่ม (อย่างน้อย ๘๐ หน้า)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6606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70080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48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A6690F99-DE83-C41C-FD75-F7EADEEF4B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982621"/>
              </p:ext>
            </p:extLst>
          </p:nvPr>
        </p:nvGraphicFramePr>
        <p:xfrm>
          <a:off x="334346" y="790731"/>
          <a:ext cx="11523307" cy="49499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07630">
                  <a:extLst>
                    <a:ext uri="{9D8B030D-6E8A-4147-A177-3AD203B41FA5}">
                      <a16:colId xmlns:a16="http://schemas.microsoft.com/office/drawing/2014/main" val="3005190056"/>
                    </a:ext>
                  </a:extLst>
                </a:gridCol>
                <a:gridCol w="4915677">
                  <a:extLst>
                    <a:ext uri="{9D8B030D-6E8A-4147-A177-3AD203B41FA5}">
                      <a16:colId xmlns:a16="http://schemas.microsoft.com/office/drawing/2014/main" val="2371453173"/>
                    </a:ext>
                  </a:extLst>
                </a:gridCol>
              </a:tblGrid>
              <a:tr h="236948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th-TH" sz="3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รายละเอียด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3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การคิดภาระงาน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191419"/>
                  </a:ext>
                </a:extLst>
              </a:tr>
              <a:tr h="361782">
                <a:tc gridSpan="2">
                  <a:txBody>
                    <a:bodyPr/>
                    <a:lstStyle/>
                    <a:p>
                      <a:pPr algn="thaiDist"/>
                      <a:r>
                        <a:rPr lang="th-TH" sz="24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๕</a:t>
                      </a:r>
                      <a:r>
                        <a:rPr lang="en-US" sz="24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. </a:t>
                      </a:r>
                      <a:r>
                        <a:rPr lang="th-TH" sz="24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การผลิตและเผยแพร่ผลงานสร้างสรรค์โดยมีคณะกรรมการพิจารณาคัดเลือกผลงาน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+mn-ea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309981"/>
                  </a:ext>
                </a:extLst>
              </a:tr>
              <a:tr h="605807">
                <a:tc>
                  <a:txBody>
                    <a:bodyPr/>
                    <a:lstStyle/>
                    <a:p>
                      <a:pPr algn="thaiDist"/>
                      <a:r>
                        <a:rPr lang="th-TH" sz="24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๕</a:t>
                      </a:r>
                      <a:r>
                        <a:rPr lang="en-US" sz="24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th-TH" sz="24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๑ บทความวิจัย  แบ่งเป็น</a:t>
                      </a:r>
                    </a:p>
                    <a:p>
                      <a:pPr algn="thaiDist"/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   ๕.๑.๑ วารสาร</a:t>
                      </a:r>
                    </a:p>
                    <a:p>
                      <a:pPr algn="thaiDist"/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         ๑) ระดับนานาชาติ (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International)</a:t>
                      </a:r>
                    </a:p>
                    <a:p>
                      <a:pPr algn="thaiDist"/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              - 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วารสารที่อยู่ในฐานข้อมูล 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ISI 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หรือ 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SCOPUS</a:t>
                      </a:r>
                    </a:p>
                    <a:p>
                      <a:pPr algn="thaiDist"/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              -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วารสารที่ไม่อยู่ในกลุ่ม 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ISI, SCOPUS 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แต่เป็นที่ยอมรับในวิชาชีพทั้งนี้ต้องผ่านความเห็นชอบจากสภามหาวิทยาลัย</a:t>
                      </a:r>
                    </a:p>
                    <a:p>
                      <a:pPr algn="thaiDist"/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         ๒) ระดับชาติ (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National)</a:t>
                      </a:r>
                    </a:p>
                    <a:p>
                      <a:pPr algn="thaiDist"/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             - 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วารสารที่อยู่ในกลุ่ม 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TCI 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๑</a:t>
                      </a:r>
                    </a:p>
                    <a:p>
                      <a:pPr algn="thaiDist"/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             - วารสารที่อยู่ในกลุ่ม 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TCI 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๒</a:t>
                      </a:r>
                    </a:p>
                    <a:p>
                      <a:pPr algn="thaiDist"/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+mn-ea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th-TH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th-TH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r>
                        <a:rPr lang="th-TH" sz="2000" kern="1200" dirty="0">
                          <a:solidFill>
                            <a:schemeClr val="dk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   ๒๐๐ ชั่วโมงภาระงาน ต่อ ๑ เรื่อง ต่อ ปีการศึกษา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TH Sarabun New" panose="020B0500040200020003" pitchFamily="34" charset="-34"/>
                        <a:ea typeface="+mn-ea"/>
                        <a:cs typeface="TH Sarabun New" panose="020B0500040200020003" pitchFamily="34" charset="-34"/>
                      </a:endParaRPr>
                    </a:p>
                    <a:p>
                      <a:r>
                        <a:rPr lang="th-TH" sz="2000" kern="1200" dirty="0">
                          <a:solidFill>
                            <a:schemeClr val="dk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   ๑๖๐ ชั่วโมงภาระงาน ต่อ ๑ เรื่อง ต่อ ปีการศึกษา</a:t>
                      </a:r>
                    </a:p>
                    <a:p>
                      <a:endParaRPr lang="th-TH" sz="2000" kern="1200" dirty="0">
                        <a:solidFill>
                          <a:schemeClr val="dk1"/>
                        </a:solidFill>
                        <a:effectLst/>
                        <a:latin typeface="TH Sarabun New" panose="020B0500040200020003" pitchFamily="34" charset="-34"/>
                        <a:ea typeface="+mn-ea"/>
                        <a:cs typeface="TH Sarabun New" panose="020B0500040200020003" pitchFamily="34" charset="-34"/>
                      </a:endParaRPr>
                    </a:p>
                    <a:p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TH Sarabun New" panose="020B0500040200020003" pitchFamily="34" charset="-34"/>
                        <a:ea typeface="+mn-ea"/>
                        <a:cs typeface="TH Sarabun New" panose="020B0500040200020003" pitchFamily="34" charset="-34"/>
                      </a:endParaRPr>
                    </a:p>
                    <a:p>
                      <a:r>
                        <a:rPr lang="th-TH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๑๖๐ ชั่วโมงภาระงาน ต่อ ๑ เรื่อง ต่อ ปีการศึกษา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h-TH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๑๒๐ ชั่วโมงภาระงาน ต่อ ๑ เรื่อง ต่อ ปีการศึกษา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295301"/>
                  </a:ext>
                </a:extLst>
              </a:tr>
              <a:tr h="605807">
                <a:tc>
                  <a:txBody>
                    <a:bodyPr/>
                    <a:lstStyle/>
                    <a:p>
                      <a:pPr algn="thaiDist"/>
                      <a:r>
                        <a:rPr lang="en-US" sz="2000" b="1" kern="1200" dirty="0">
                          <a:solidFill>
                            <a:schemeClr val="lt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</a:t>
                      </a:r>
                      <a:r>
                        <a:rPr lang="th-TH" sz="2000" b="1" kern="1200" dirty="0">
                          <a:solidFill>
                            <a:schemeClr val="lt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   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๕.๑.๒ การประชุมวิชาการ (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Proceeding: Full paper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) (ที่มี 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Peer Review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)</a:t>
                      </a:r>
                    </a:p>
                    <a:p>
                      <a:pPr algn="thaiDist"/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             - ระดับนานาชาติ (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International)</a:t>
                      </a:r>
                    </a:p>
                    <a:p>
                      <a:pPr algn="thaiDist"/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             - 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ระดับชาติ (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National)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kern="1200" dirty="0">
                        <a:solidFill>
                          <a:schemeClr val="dk1"/>
                        </a:solidFill>
                        <a:effectLst/>
                        <a:latin typeface="TH Sarabun New" panose="020B0500040200020003" pitchFamily="34" charset="-34"/>
                        <a:ea typeface="+mn-ea"/>
                        <a:cs typeface="TH Sarabun New" panose="020B0500040200020003" pitchFamily="34" charset="-34"/>
                      </a:endParaRPr>
                    </a:p>
                    <a:p>
                      <a:r>
                        <a:rPr lang="th-TH" sz="2000" kern="1200" dirty="0">
                          <a:solidFill>
                            <a:schemeClr val="dk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    ๘๐ ชั่วโมงภาระงาน ต่อ ๑ เรื่อง ต่อ ปีการศึกษา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TH Sarabun New" panose="020B0500040200020003" pitchFamily="34" charset="-34"/>
                        <a:ea typeface="+mn-ea"/>
                        <a:cs typeface="TH Sarabun New" panose="020B0500040200020003" pitchFamily="34" charset="-34"/>
                      </a:endParaRPr>
                    </a:p>
                    <a:p>
                      <a:r>
                        <a:rPr lang="th-TH" sz="2000" kern="1200" dirty="0">
                          <a:solidFill>
                            <a:schemeClr val="dk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    ๔๐ ชั่วโมงภาระงาน ต่อ ๑ เรื่อง ต่อ ปีการศึกษา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4826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503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48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35740A71-32DD-5882-C69C-4CDC6196DB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000902"/>
              </p:ext>
            </p:extLst>
          </p:nvPr>
        </p:nvGraphicFramePr>
        <p:xfrm>
          <a:off x="334346" y="790731"/>
          <a:ext cx="11523307" cy="45638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07630">
                  <a:extLst>
                    <a:ext uri="{9D8B030D-6E8A-4147-A177-3AD203B41FA5}">
                      <a16:colId xmlns:a16="http://schemas.microsoft.com/office/drawing/2014/main" val="3005190056"/>
                    </a:ext>
                  </a:extLst>
                </a:gridCol>
                <a:gridCol w="4915677">
                  <a:extLst>
                    <a:ext uri="{9D8B030D-6E8A-4147-A177-3AD203B41FA5}">
                      <a16:colId xmlns:a16="http://schemas.microsoft.com/office/drawing/2014/main" val="2371453173"/>
                    </a:ext>
                  </a:extLst>
                </a:gridCol>
              </a:tblGrid>
              <a:tr h="236948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th-TH" sz="3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รายละเอียด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3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การคิดภาระงาน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191419"/>
                  </a:ext>
                </a:extLst>
              </a:tr>
              <a:tr h="433144">
                <a:tc>
                  <a:txBody>
                    <a:bodyPr/>
                    <a:lstStyle/>
                    <a:p>
                      <a:pPr algn="thaiDist"/>
                      <a:r>
                        <a:rPr lang="th-TH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h-TH" sz="24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๕</a:t>
                      </a:r>
                      <a:r>
                        <a:rPr lang="en-US" sz="24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th-TH" sz="24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๒ บทความวิชาการ</a:t>
                      </a:r>
                    </a:p>
                    <a:p>
                      <a:pPr algn="thaiDist"/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   ๕.๒.๑ วารสาร</a:t>
                      </a:r>
                    </a:p>
                    <a:p>
                      <a:pPr algn="thaiDist"/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         ๑) ระดับนานาชาติ (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International)</a:t>
                      </a:r>
                    </a:p>
                    <a:p>
                      <a:pPr algn="thaiDist"/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              - 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วารสารที่อยู่ในฐานข้อมูล 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ISI 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หรือ 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SCOPUS</a:t>
                      </a:r>
                    </a:p>
                    <a:p>
                      <a:pPr algn="thaiDist"/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              -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วารสารที่ไม่อยู่ในกลุ่ม 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ISI, SCOPUS 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แต่เป็นที่ยอมรับในวิชาชีพทั้งนี้ต้องผ่านความเห็นชอบจากสภามหาวิทยาลัย</a:t>
                      </a:r>
                    </a:p>
                    <a:p>
                      <a:pPr algn="thaiDist"/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         ๒) ระดับชาติ (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National)</a:t>
                      </a:r>
                    </a:p>
                    <a:p>
                      <a:pPr algn="thaiDist"/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             - 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วารสารที่อยู่ในกลุ่ม 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TCI 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๑</a:t>
                      </a:r>
                    </a:p>
                    <a:p>
                      <a:pPr algn="thaiDist"/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             - วารสารที่อยู่ในกลุ่ม 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TCI 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๒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+mn-ea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th-TH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th-TH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r>
                        <a:rPr lang="th-TH" sz="2000" kern="1200" dirty="0">
                          <a:solidFill>
                            <a:schemeClr val="dk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   ๑๐๐ ชั่วโมงภาระงาน ต่อ ๑ เรื่อง ต่อ ปีการศึกษา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TH Sarabun New" panose="020B0500040200020003" pitchFamily="34" charset="-34"/>
                        <a:ea typeface="+mn-ea"/>
                        <a:cs typeface="TH Sarabun New" panose="020B0500040200020003" pitchFamily="34" charset="-34"/>
                      </a:endParaRPr>
                    </a:p>
                    <a:p>
                      <a:r>
                        <a:rPr lang="th-TH" sz="2000" kern="1200" dirty="0">
                          <a:solidFill>
                            <a:schemeClr val="dk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   ๘๐ ชั่วโมงภาระงาน ต่อ ๑ เรื่อง ต่อ ปีการศึกษา</a:t>
                      </a:r>
                    </a:p>
                    <a:p>
                      <a:endParaRPr lang="th-TH" sz="2000" kern="1200" dirty="0">
                        <a:solidFill>
                          <a:schemeClr val="dk1"/>
                        </a:solidFill>
                        <a:effectLst/>
                        <a:latin typeface="TH Sarabun New" panose="020B0500040200020003" pitchFamily="34" charset="-34"/>
                        <a:ea typeface="+mn-ea"/>
                        <a:cs typeface="TH Sarabun New" panose="020B0500040200020003" pitchFamily="34" charset="-34"/>
                      </a:endParaRPr>
                    </a:p>
                    <a:p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TH Sarabun New" panose="020B0500040200020003" pitchFamily="34" charset="-34"/>
                        <a:ea typeface="+mn-ea"/>
                        <a:cs typeface="TH Sarabun New" panose="020B0500040200020003" pitchFamily="34" charset="-34"/>
                      </a:endParaRPr>
                    </a:p>
                    <a:p>
                      <a:r>
                        <a:rPr lang="th-TH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๘๐ ชั่วโมงภาระงาน ต่อ ๑ เรื่อง ต่อ ปีการศึกษา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h-TH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๖๐ ชั่วโมงภาระงาน ต่อ ๑ เรื่อง ต่อ ปีการศึกษา</a:t>
                      </a:r>
                    </a:p>
                    <a:p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295301"/>
                  </a:ext>
                </a:extLst>
              </a:tr>
              <a:tr h="605807">
                <a:tc>
                  <a:txBody>
                    <a:bodyPr/>
                    <a:lstStyle/>
                    <a:p>
                      <a:pPr algn="thaiDist"/>
                      <a:r>
                        <a:rPr lang="en-US" sz="2000" b="1" kern="1200" dirty="0">
                          <a:solidFill>
                            <a:schemeClr val="lt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</a:t>
                      </a:r>
                      <a:r>
                        <a:rPr lang="th-TH" sz="2000" b="1" kern="1200" dirty="0">
                          <a:solidFill>
                            <a:schemeClr val="lt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   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๕.๒.๒ การประชุมวิชาการ (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Proceeding: Full paper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) (ที่มี 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Peer Review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)</a:t>
                      </a:r>
                    </a:p>
                    <a:p>
                      <a:pPr algn="thaiDist"/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             - ระดับนานาชาติ (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International)</a:t>
                      </a:r>
                    </a:p>
                    <a:p>
                      <a:pPr algn="thaiDist"/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             - 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ระดับชาติ (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National)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kern="1200" dirty="0">
                        <a:solidFill>
                          <a:schemeClr val="dk1"/>
                        </a:solidFill>
                        <a:effectLst/>
                        <a:latin typeface="TH Sarabun New" panose="020B0500040200020003" pitchFamily="34" charset="-34"/>
                        <a:ea typeface="+mn-ea"/>
                        <a:cs typeface="TH Sarabun New" panose="020B0500040200020003" pitchFamily="34" charset="-34"/>
                      </a:endParaRPr>
                    </a:p>
                    <a:p>
                      <a:r>
                        <a:rPr lang="th-TH" sz="2000" kern="1200" dirty="0">
                          <a:solidFill>
                            <a:schemeClr val="dk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    ๔๐ ชั่วโมงภาระงาน ต่อ ๑ เรื่อง ต่อ ปีการศึกษา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TH Sarabun New" panose="020B0500040200020003" pitchFamily="34" charset="-34"/>
                        <a:ea typeface="+mn-ea"/>
                        <a:cs typeface="TH Sarabun New" panose="020B0500040200020003" pitchFamily="34" charset="-34"/>
                      </a:endParaRPr>
                    </a:p>
                    <a:p>
                      <a:r>
                        <a:rPr lang="th-TH" sz="2000" kern="1200" dirty="0">
                          <a:solidFill>
                            <a:schemeClr val="dk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    ๒๐ ชั่วโมงภาระงาน ต่อ ๑ เรื่อง ต่อ ปีการศึกษา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4826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1824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48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F14F8D65-7911-D183-5E7E-CA5D2C02A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8705"/>
              </p:ext>
            </p:extLst>
          </p:nvPr>
        </p:nvGraphicFramePr>
        <p:xfrm>
          <a:off x="334346" y="720510"/>
          <a:ext cx="11523307" cy="2615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07630">
                  <a:extLst>
                    <a:ext uri="{9D8B030D-6E8A-4147-A177-3AD203B41FA5}">
                      <a16:colId xmlns:a16="http://schemas.microsoft.com/office/drawing/2014/main" val="134095090"/>
                    </a:ext>
                  </a:extLst>
                </a:gridCol>
                <a:gridCol w="4915677">
                  <a:extLst>
                    <a:ext uri="{9D8B030D-6E8A-4147-A177-3AD203B41FA5}">
                      <a16:colId xmlns:a16="http://schemas.microsoft.com/office/drawing/2014/main" val="2462011809"/>
                    </a:ext>
                  </a:extLst>
                </a:gridCol>
              </a:tblGrid>
              <a:tr h="236948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รายละเอียด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การคิดภาระงาน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26697"/>
                  </a:ext>
                </a:extLst>
              </a:tr>
              <a:tr h="605807">
                <a:tc>
                  <a:txBody>
                    <a:bodyPr/>
                    <a:lstStyle/>
                    <a:p>
                      <a:r>
                        <a:rPr lang="th-TH" sz="24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๕</a:t>
                      </a:r>
                      <a:r>
                        <a:rPr lang="en-US" sz="24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th-TH" sz="24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๓ งานนวัตกรรมหรืองานสร้างสรรค์ ที่ได้รับการเผยแพร่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+mn-ea"/>
                        <a:cs typeface="TH Sarabun New" panose="020B0500040200020003" pitchFamily="34" charset="-34"/>
                      </a:endParaRPr>
                    </a:p>
                    <a:p>
                      <a:r>
                        <a:rPr lang="th-TH" sz="24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      ๑) เผยแพร่ในระดับนานาชาติ 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+mn-ea"/>
                        <a:cs typeface="TH Sarabun New" panose="020B0500040200020003" pitchFamily="34" charset="-34"/>
                      </a:endParaRPr>
                    </a:p>
                    <a:p>
                      <a:r>
                        <a:rPr lang="th-TH" sz="24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      ๒) เผยแพร่ในระหว่างประเทศ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+mn-ea"/>
                        <a:cs typeface="TH Sarabun New" panose="020B0500040200020003" pitchFamily="34" charset="-34"/>
                      </a:endParaRPr>
                    </a:p>
                    <a:p>
                      <a:r>
                        <a:rPr lang="th-TH" sz="24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      ๓) เผยแพร่ในระดับชาติ </a:t>
                      </a:r>
                    </a:p>
                    <a:p>
                      <a:r>
                        <a:rPr lang="th-TH" sz="24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      ๔) เผยแพร่ในระดับสถาบัน 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+mn-ea"/>
                        <a:cs typeface="TH Sarabun New" panose="020B0500040200020003" pitchFamily="34" charset="-34"/>
                      </a:endParaRPr>
                    </a:p>
                    <a:p>
                      <a:r>
                        <a:rPr lang="th-TH" sz="24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      ๕) เผยแพร่ในสื่ออิเล็กทรอนิกส์ออนไลน์ 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400" kern="1200" dirty="0">
                        <a:solidFill>
                          <a:schemeClr val="dk1"/>
                        </a:solidFill>
                        <a:effectLst/>
                        <a:latin typeface="TH Sarabun New" panose="020B0500040200020003" pitchFamily="34" charset="-34"/>
                        <a:ea typeface="+mn-ea"/>
                        <a:cs typeface="TH Sarabun New" panose="020B0500040200020003" pitchFamily="34" charset="-34"/>
                      </a:endParaRPr>
                    </a:p>
                    <a:p>
                      <a:r>
                        <a:rPr lang="th-TH" sz="2400" kern="1200" dirty="0">
                          <a:solidFill>
                            <a:schemeClr val="dk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 ๑๐๐ ชั่วโมงภาระงาน ต่อ ๑ ผลงาน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H Sarabun New" panose="020B0500040200020003" pitchFamily="34" charset="-34"/>
                        <a:ea typeface="+mn-ea"/>
                        <a:cs typeface="TH Sarabun New" panose="020B0500040200020003" pitchFamily="34" charset="-34"/>
                      </a:endParaRPr>
                    </a:p>
                    <a:p>
                      <a:r>
                        <a:rPr lang="th-TH" sz="2400" kern="1200" dirty="0">
                          <a:solidFill>
                            <a:schemeClr val="dk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 ๘๐ ชั่วโมงภาระงาน ต่อ ๑ ผลงาน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H Sarabun New" panose="020B0500040200020003" pitchFamily="34" charset="-34"/>
                        <a:ea typeface="+mn-ea"/>
                        <a:cs typeface="TH Sarabun New" panose="020B0500040200020003" pitchFamily="34" charset="-34"/>
                      </a:endParaRPr>
                    </a:p>
                    <a:p>
                      <a:r>
                        <a:rPr lang="th-TH" sz="2400" kern="1200" dirty="0">
                          <a:solidFill>
                            <a:schemeClr val="dk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 ๖๐ ชั่วโมงภาระงาน ต่อ ๑ ผลงาน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H Sarabun New" panose="020B0500040200020003" pitchFamily="34" charset="-34"/>
                        <a:ea typeface="+mn-ea"/>
                        <a:cs typeface="TH Sarabun New" panose="020B0500040200020003" pitchFamily="34" charset="-34"/>
                      </a:endParaRPr>
                    </a:p>
                    <a:p>
                      <a:r>
                        <a:rPr lang="th-TH" sz="2400" kern="1200" dirty="0">
                          <a:solidFill>
                            <a:schemeClr val="dk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 ๔๐ ชั่วโมงภาระงาน ต่อ ๑ ผลงาน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H Sarabun New" panose="020B0500040200020003" pitchFamily="34" charset="-34"/>
                        <a:ea typeface="+mn-ea"/>
                        <a:cs typeface="TH Sarabun New" panose="020B0500040200020003" pitchFamily="34" charset="-34"/>
                      </a:endParaRPr>
                    </a:p>
                    <a:p>
                      <a:r>
                        <a:rPr lang="th-TH" sz="2400" kern="1200" dirty="0">
                          <a:solidFill>
                            <a:schemeClr val="dk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 ๒๐ ชั่วโมงภาระงาน ต่อ ๑ ผลงาน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6606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59747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EAF6BFFD-4937-1140-0C8A-8F60124E2A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638049"/>
              </p:ext>
            </p:extLst>
          </p:nvPr>
        </p:nvGraphicFramePr>
        <p:xfrm>
          <a:off x="334346" y="639318"/>
          <a:ext cx="11523307" cy="56494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07630">
                  <a:extLst>
                    <a:ext uri="{9D8B030D-6E8A-4147-A177-3AD203B41FA5}">
                      <a16:colId xmlns:a16="http://schemas.microsoft.com/office/drawing/2014/main" val="134095090"/>
                    </a:ext>
                  </a:extLst>
                </a:gridCol>
                <a:gridCol w="4915677">
                  <a:extLst>
                    <a:ext uri="{9D8B030D-6E8A-4147-A177-3AD203B41FA5}">
                      <a16:colId xmlns:a16="http://schemas.microsoft.com/office/drawing/2014/main" val="2462011809"/>
                    </a:ext>
                  </a:extLst>
                </a:gridCol>
              </a:tblGrid>
              <a:tr h="333079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รายละเอียด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การคิดภาระงาน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2669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h-TH" sz="24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</a:t>
                      </a:r>
                      <a:r>
                        <a:rPr lang="th-TH" sz="2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๖</a:t>
                      </a:r>
                      <a:r>
                        <a:rPr lang="en-US" sz="2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th-TH" sz="2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สิทธิบัตรและลิขสิทธิ์</a:t>
                      </a:r>
                      <a:endParaRPr lang="en-US" sz="2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kern="1200" dirty="0">
                          <a:solidFill>
                            <a:schemeClr val="dk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 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660651"/>
                  </a:ext>
                </a:extLst>
              </a:tr>
              <a:tr h="579268"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๑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) </a:t>
                      </a: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อนุสิทธิบัตรในประเทศ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  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- </a:t>
                      </a: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การยื่นขอจดสิทธิบัตร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   - สิทธิบัตรที่ผ่านการรับรองเสร็จสมบูรณ์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๒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) </a:t>
                      </a: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สิทธิบัตรในประเทศ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   - การยื่นขอจดสิทธิบัตร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   - สิทธิบัตรที่ผ่านการรับรองเสร็จสมบูรณ์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๓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) </a:t>
                      </a: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อนุสิทธิบัตรในต่างประเทศ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  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- </a:t>
                      </a: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การยื่นขอจดสิทธิบัตร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   - สิทธิบัตรที่ผ่านการรับรองเสร็จสมบูรณ์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๔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) </a:t>
                      </a: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สิทธิบัตรในต่างประเทศ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   - การยื่นขอจดสิทธิบัตร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   - สิทธิบัตรที่ผ่านการรับรองเสร็จสมบูรณ์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๕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) </a:t>
                      </a: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ลิขสิทธิ์ เช่น การเขียนโปรแกรมคอมพิวเตอร์หรืองานออกแบบ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   - ในต่างประเทศ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   - ต่างประเทศ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  </a:t>
                      </a: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๕๐ ชั่วโมงภาระงาน ต่อ ๑ เรื่องหรือ ๑ ชิ้น ต่อ ปีการศึกษา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๑๕๐ ชั่วโมงภาระงาน ต่อ ๑ เรื่องหรือ ๑ ชิ้น ต่อ ปีการศึกษา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 </a:t>
                      </a: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๑๐๐ ชั่วโมงภาระงาน ต่อ ๑ เรื่องหรือ ๑ ชิ้น ต่อ ปีการศึกษา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๓๐๐ ชั่วโมงภาระงาน ต่อ ๑ เรื่องหรือ ๑ ชิ้น ต่อ ปีการศึกษา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 </a:t>
                      </a: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๗๕ ชั่วโมงภาระงาน ต่อ ๑ เรื่องหรือ ๑ ชิ้น ต่อ ปีการศึกษา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๑๗๕ ชั่วโมงภาระงาน ต่อ ๑ เรื่องหรือ ๑ ชิ้น ต่อ ปีการศึกษา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 </a:t>
                      </a: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๑๐๐ ชั่วโมงภาระงาน ต่อ ๑ เรื่องหรือ ๑ ชิ้น ต่อ ปีการศึกษา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๔๐๐ ชั่วโมงภาระงาน ต่อ ๑ เรื่องหรือ ๑ ชิ้น ต่อ ปีการศึกษา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 </a:t>
                      </a: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๑๐๐ ชั่วโมงภาระงาน ต่อ ๑ เรื่องหรือ ๑ ชิ้น ต่อ ปีการศึกษา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๓๕๐ ชั่วโมงภาระงาน ต่อ ๑ เรื่องหรือ ๑ ชิ้น ต่อ ปีการศึกษา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489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51233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48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: มุมมน 1">
            <a:extLst>
              <a:ext uri="{FF2B5EF4-FFF2-40B4-BE49-F238E27FC236}">
                <a16:creationId xmlns:a16="http://schemas.microsoft.com/office/drawing/2014/main" id="{A2330060-7AEF-4174-92AB-A92E038DF90B}"/>
              </a:ext>
            </a:extLst>
          </p:cNvPr>
          <p:cNvSpPr/>
          <p:nvPr/>
        </p:nvSpPr>
        <p:spPr>
          <a:xfrm>
            <a:off x="900858" y="357355"/>
            <a:ext cx="5675586" cy="72521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3600" b="1" dirty="0">
                <a:solidFill>
                  <a:schemeClr val="tx1"/>
                </a:solidFill>
                <a:ea typeface="Times New Roman" panose="02020603050405020304" pitchFamily="18" charset="0"/>
                <a:cs typeface="TH SarabunPSK" panose="020B0500040200020003" pitchFamily="34" charset="-34"/>
              </a:rPr>
              <a:t>3</a:t>
            </a:r>
            <a:r>
              <a:rPr lang="th-TH" sz="36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H SarabunPSK" panose="020B0500040200020003" pitchFamily="34" charset="-34"/>
              </a:rPr>
              <a:t>.   ภาระงานบริการทางวิชาการ</a:t>
            </a:r>
            <a:endParaRPr lang="th-TH" sz="3600" dirty="0">
              <a:solidFill>
                <a:schemeClr val="tx1"/>
              </a:solidFill>
            </a:endParaRPr>
          </a:p>
        </p:txBody>
      </p:sp>
      <p:sp>
        <p:nvSpPr>
          <p:cNvPr id="3" name="กล่องข้อความ 2">
            <a:extLst>
              <a:ext uri="{FF2B5EF4-FFF2-40B4-BE49-F238E27FC236}">
                <a16:creationId xmlns:a16="http://schemas.microsoft.com/office/drawing/2014/main" id="{C1FB0F5C-575F-332F-4756-844BEB108A54}"/>
              </a:ext>
            </a:extLst>
          </p:cNvPr>
          <p:cNvSpPr txBox="1"/>
          <p:nvPr/>
        </p:nvSpPr>
        <p:spPr>
          <a:xfrm>
            <a:off x="1241036" y="1353206"/>
            <a:ext cx="10225750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thaiDist"/>
            <a:r>
              <a:rPr lang="th-TH" sz="2800" b="1" u="sng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ประกอบด้วย  13 ภาระงาน</a:t>
            </a:r>
          </a:p>
          <a:p>
            <a:pPr algn="thaiDist"/>
            <a:r>
              <a:rPr lang="th-TH" sz="2800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	</a:t>
            </a:r>
            <a:r>
              <a:rPr lang="th-TH" sz="2000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1. ผู้รับผิดชอบรายวิชาที่ไม่เป็นผู้สอน (โครงงาน การค้นคว้าอิสระ สารนิพนธ์ วิทยานิพนธ์ ปริญญานิพนธ์ และฝึกประสบการณ์วิชาชีพ)</a:t>
            </a:r>
          </a:p>
          <a:p>
            <a:pPr algn="thaiDist"/>
            <a:r>
              <a:rPr lang="th-TH" sz="20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	2. การจัดอบรม สัมมนา หรือ ประชุมวิชาการ ระดับชาติ</a:t>
            </a:r>
          </a:p>
          <a:p>
            <a:pPr algn="thaiDist"/>
            <a:r>
              <a:rPr lang="th-TH" sz="2000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	3. การจัดประชุมวิชาการระดับชาติและระดับนานาชาติ</a:t>
            </a:r>
          </a:p>
          <a:p>
            <a:pPr algn="thaiDist"/>
            <a:r>
              <a:rPr lang="th-TH" sz="20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	4.วิทยากรรับเชิญบรรยาย</a:t>
            </a:r>
          </a:p>
          <a:p>
            <a:pPr algn="thaiDist"/>
            <a:r>
              <a:rPr lang="th-TH" sz="2000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	5.การบริการวิชาการหรือวิชาชีพแก่ชุมชน</a:t>
            </a:r>
          </a:p>
          <a:p>
            <a:pPr algn="thaiDist"/>
            <a:r>
              <a:rPr lang="th-TH" sz="2000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	6. . การอ่าน/พิจารณาหนังสือหรือตำรา/รายงานการวิจัย (</a:t>
            </a:r>
            <a:r>
              <a:rPr lang="en-US" sz="2000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Reviewer)</a:t>
            </a:r>
          </a:p>
          <a:p>
            <a:pPr algn="thaiDist"/>
            <a:r>
              <a:rPr lang="en-US" sz="2000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	7. </a:t>
            </a:r>
            <a:r>
              <a:rPr lang="th-TH" sz="2000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ผู้ทรงคุณวุฒิอ่านบทความทางวิชาการ บทความวิจัย (</a:t>
            </a:r>
            <a:r>
              <a:rPr lang="en-US" sz="2000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Reviewer)</a:t>
            </a:r>
          </a:p>
          <a:p>
            <a:pPr algn="thaiDist"/>
            <a:r>
              <a:rPr lang="en-US" sz="2000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	8. </a:t>
            </a:r>
            <a:r>
              <a:rPr lang="th-TH" sz="2000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การถ่ายทอดองค์ความรู้ผ่านสื่อสิ่งพิมพ์ วิทยุ โทรทัศน์ และสื่อออนไลน์</a:t>
            </a:r>
            <a:endParaRPr lang="en-US" sz="2000" dirty="0">
              <a:latin typeface="TH Sarabun New" panose="020B0500040200020003" pitchFamily="34" charset="-34"/>
              <a:ea typeface="Times New Roman" panose="02020603050405020304" pitchFamily="18" charset="0"/>
              <a:cs typeface="TH Sarabun New" panose="020B0500040200020003" pitchFamily="34" charset="-34"/>
            </a:endParaRPr>
          </a:p>
          <a:p>
            <a:pPr algn="thaiDist"/>
            <a:r>
              <a:rPr lang="en-US" sz="2000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	9. </a:t>
            </a:r>
            <a:r>
              <a:rPr lang="th-TH" sz="2000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งานวารสารวิชาการ</a:t>
            </a:r>
            <a:endParaRPr lang="en-US" sz="2000" dirty="0">
              <a:latin typeface="TH Sarabun New" panose="020B0500040200020003" pitchFamily="34" charset="-34"/>
              <a:ea typeface="Times New Roman" panose="02020603050405020304" pitchFamily="18" charset="0"/>
              <a:cs typeface="TH Sarabun New" panose="020B0500040200020003" pitchFamily="34" charset="-34"/>
            </a:endParaRPr>
          </a:p>
          <a:p>
            <a:pPr algn="thaiDist"/>
            <a:r>
              <a:rPr lang="en-US" sz="2000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	10. </a:t>
            </a:r>
            <a:r>
              <a:rPr lang="th-TH" sz="2000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กรรมการที่ปรึกษาทางวิชาการของหน่วยงานภายนอกมหาวิทยาลัย </a:t>
            </a:r>
            <a:endParaRPr lang="en-US" sz="2000" dirty="0">
              <a:latin typeface="TH Sarabun New" panose="020B0500040200020003" pitchFamily="34" charset="-34"/>
              <a:ea typeface="Times New Roman" panose="02020603050405020304" pitchFamily="18" charset="0"/>
              <a:cs typeface="TH Sarabun New" panose="020B0500040200020003" pitchFamily="34" charset="-34"/>
            </a:endParaRPr>
          </a:p>
          <a:p>
            <a:pPr algn="thaiDist"/>
            <a:r>
              <a:rPr lang="en-US" sz="2000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	11. </a:t>
            </a:r>
            <a:r>
              <a:rPr lang="th-TH" sz="2000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การเป็นอาจารย์ที่ปรึกษา </a:t>
            </a:r>
          </a:p>
          <a:p>
            <a:pPr algn="thaiDist"/>
            <a:r>
              <a:rPr lang="th-TH" sz="2000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	12. การสอบวิทยานิพนธ์ หรือสารนิพนธ์ให้กับมหาวิทยาลัยอื่น</a:t>
            </a:r>
          </a:p>
          <a:p>
            <a:pPr algn="thaiDist"/>
            <a:r>
              <a:rPr lang="th-TH" sz="2000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	13. ผู้ทรงคุณวุฒิพิจารณาผลงานการขอตำแหน่งทางวิชาการ</a:t>
            </a:r>
            <a:endParaRPr lang="en-US" sz="2000" dirty="0">
              <a:latin typeface="TH Sarabun New" panose="020B0500040200020003" pitchFamily="34" charset="-34"/>
              <a:ea typeface="Times New Roman" panose="02020603050405020304" pitchFamily="18" charset="0"/>
              <a:cs typeface="TH Sarabun New" panose="020B0500040200020003" pitchFamily="34" charset="-34"/>
            </a:endParaRPr>
          </a:p>
          <a:p>
            <a:pPr algn="thaiDist"/>
            <a:endParaRPr lang="en-US" sz="2000" dirty="0">
              <a:latin typeface="TH Sarabun New" panose="020B0500040200020003" pitchFamily="34" charset="-34"/>
              <a:ea typeface="Times New Roman" panose="02020603050405020304" pitchFamily="18" charset="0"/>
              <a:cs typeface="TH Sarabun New" panose="020B0500040200020003" pitchFamily="34" charset="-34"/>
            </a:endParaRPr>
          </a:p>
          <a:p>
            <a:pPr algn="thaiDist"/>
            <a:r>
              <a:rPr lang="th-TH" sz="2800" b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	</a:t>
            </a:r>
            <a:endParaRPr lang="en-US" sz="2800" dirty="0">
              <a:effectLst/>
              <a:latin typeface="TH Sarabun New" panose="020B0500040200020003" pitchFamily="34" charset="-34"/>
              <a:ea typeface="Times New Roman" panose="02020603050405020304" pitchFamily="18" charset="0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856735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48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2F56A58A-D7DA-2D67-2E29-0ED1437CB1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13039"/>
              </p:ext>
            </p:extLst>
          </p:nvPr>
        </p:nvGraphicFramePr>
        <p:xfrm>
          <a:off x="811762" y="833863"/>
          <a:ext cx="10795519" cy="46969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32441">
                  <a:extLst>
                    <a:ext uri="{9D8B030D-6E8A-4147-A177-3AD203B41FA5}">
                      <a16:colId xmlns:a16="http://schemas.microsoft.com/office/drawing/2014/main" val="210983546"/>
                    </a:ext>
                  </a:extLst>
                </a:gridCol>
                <a:gridCol w="3163078">
                  <a:extLst>
                    <a:ext uri="{9D8B030D-6E8A-4147-A177-3AD203B41FA5}">
                      <a16:colId xmlns:a16="http://schemas.microsoft.com/office/drawing/2014/main" val="40118148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รายละเอียด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การคิดภาระงาน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8984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๑. ผู้รับผิดชอบรายวิชาที่ไม่เป็นผู้สอน (โครงงาน การค้นคว้าอิสระ สารนิพนธ์ วิทยานิพนธ์ ปริญญานิพนธ์ และฝึกประสบการณ์วิชาชีพ)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    - 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ทฤษฎี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    - 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ปฏิบัติ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        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๑๐ ชั่วโมงภาระงาน/รายวิชา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๒๐ ชั่วโมงภาระงาน/รายวิชา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5975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๒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 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การจัดอบรม สัมมนา หรือ ประชุมวิชาการ ระดับชาติ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    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- ประธาน/หัวหน้าโครงการ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    - รองประธาน/เลขานุการ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/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ประธานอนุกรรมการ/ประธานคณะทำงาน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    - กรรมการ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 </a:t>
                      </a: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๒๐ ชั่วโมงภาระงาน ต่อ ๑ โครงการ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๑๕ ชั่วโมงภาระงาน ต่อ ๑ โครงการ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๑๐ ชั่วโมงภาระงาน ต่อ ๑ โครงการ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7124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๓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 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การจัดประชุมวิชาการระดับชาติและระดับนานาชาติ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    - ประธาน/หัวหน้าโครงการ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    - รองประธาน/เลขานุการ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/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ประธานอนุกรรมการ/ประธานคณะทำงาน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    - กรรมการ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 </a:t>
                      </a: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๑๐๐ ชั่วโมงภาระงาน ต่อ ๑ โครงการ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๕๐ ชั่วโมงภาระงาน ต่อ ๑ โครงการ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๒๕ ชั่วโมงภาระงาน ต่อ ๑ โครงการ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734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22280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48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42C30BAA-1A43-8D04-3C61-5AAF31EAF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314534"/>
              </p:ext>
            </p:extLst>
          </p:nvPr>
        </p:nvGraphicFramePr>
        <p:xfrm>
          <a:off x="811762" y="833863"/>
          <a:ext cx="10795519" cy="53980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60842">
                  <a:extLst>
                    <a:ext uri="{9D8B030D-6E8A-4147-A177-3AD203B41FA5}">
                      <a16:colId xmlns:a16="http://schemas.microsoft.com/office/drawing/2014/main" val="210983546"/>
                    </a:ext>
                  </a:extLst>
                </a:gridCol>
                <a:gridCol w="4534677">
                  <a:extLst>
                    <a:ext uri="{9D8B030D-6E8A-4147-A177-3AD203B41FA5}">
                      <a16:colId xmlns:a16="http://schemas.microsoft.com/office/drawing/2014/main" val="40118148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รายละเอียด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การคิดภาระงาน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8984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๔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. 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วิทยากรรับเชิญบรรยาย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   - ภายในมหาวิทยาลัย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   - ภายนอกมหาวิทยาลัย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   - ต่างประเทศ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 </a:t>
                      </a:r>
                      <a:endParaRPr lang="en-US" sz="2000" dirty="0"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๔ ชั่วโมงภาระงาน ต่อ ๑ ชั่วโมงปฏิบัติงานจริง</a:t>
                      </a:r>
                      <a:endParaRPr lang="en-US" sz="2000" dirty="0"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๕ ชั่วโมงภาระงาน ต่อ ๑ ชั่วโมงปฏิบัติงานจริง</a:t>
                      </a:r>
                      <a:endParaRPr lang="en-US" sz="2000" dirty="0"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dirty="0"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๑๕ ชั่วโมงภาระงาน ต่อ ๑ ชั่วโมงปฏิบัติงานจริง</a:t>
                      </a:r>
                      <a:endParaRPr lang="en-US" sz="2000" dirty="0"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5975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๕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. 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การบริการวิชาการหรือวิชาชีพแก่ชุมชน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คิดภาระงานตามชั่วโมงที่ปฏิบัติงานจริง 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(ไม่เกิน ๕๐ ชั่วโมงภาระงาน ต่อโครงการ ต่อคน)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7124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๖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. 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การอ่าน/พิจารณาหนังสือหรือตำรา/รายงานการวิจัย (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Reviewer)</a:t>
                      </a: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    - ภาษาไทย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    - ภาษาต่างประเทศ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 </a:t>
                      </a: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๓๐ ชั่วโมงภาระงาน ต่อ ๑ เล่ม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๖๐ ชั่วโมงภาระงาน ต่อ ๑ เล่ม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7340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๗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. 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ผู้ทรงคุณวุฒิอ่านบทความทางวิชาการ บทความวิจัย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(Reviewer)</a:t>
                      </a: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    - ภาษาไทย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    - ภาษาต่างประเทศ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 </a:t>
                      </a: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๑๐ ชั่วโมงภาระงาน ต่อ ๑ เรื่อง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๒๐ ชั่วโมงภาระงาน ต่อ ๑ เรื่อง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3067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๘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. 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การถ่ายทอดองค์ความรู้ผ่านสื่อสิ่งพิมพ์ วิทยุ โทรทัศน์ และสื่อออนไลน์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คิดภาระงานตามชั่วโมงที่ปฏิบัติงานจริง </a:t>
                      </a:r>
                      <a:r>
                        <a:rPr lang="th-TH" sz="2000" b="1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ทั้งนี้ต้องมีหนังสือเชิญ/ ตารางเวลา/กำหนดการ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/</a:t>
                      </a:r>
                      <a:r>
                        <a:rPr lang="th-TH" sz="2000" b="1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อื่นๆ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312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7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76CF4873-ED97-E38B-D210-389890A74106}"/>
              </a:ext>
            </a:extLst>
          </p:cNvPr>
          <p:cNvSpPr txBox="1"/>
          <p:nvPr/>
        </p:nvSpPr>
        <p:spPr>
          <a:xfrm>
            <a:off x="843253" y="2167860"/>
            <a:ext cx="10648561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thaiDist"/>
            <a:r>
              <a:rPr lang="th-TH" sz="3600" b="1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	</a:t>
            </a:r>
            <a:r>
              <a:rPr lang="th-TH" sz="3600" b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35 ชั่วโมงภาระงานต่อสัปดาห์ หรือ 525 ชั่วโมงภาระงานต่อภาคการศึกษา </a:t>
            </a:r>
          </a:p>
          <a:p>
            <a:pPr algn="thaiDist"/>
            <a:r>
              <a:rPr lang="th-TH" sz="3600" b="1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          หรือ 15 </a:t>
            </a:r>
            <a:r>
              <a:rPr lang="th-TH" sz="3600" b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สัปดาห์ต่อภาคการศึกษา</a:t>
            </a:r>
          </a:p>
          <a:p>
            <a:pPr algn="thaiDist"/>
            <a:endParaRPr lang="th-TH" sz="3600" b="1" dirty="0">
              <a:effectLst/>
              <a:latin typeface="TH Sarabun New" panose="020B0500040200020003" pitchFamily="34" charset="-34"/>
              <a:ea typeface="Times New Roman" panose="02020603050405020304" pitchFamily="18" charset="0"/>
              <a:cs typeface="TH Sarabun New" panose="020B0500040200020003" pitchFamily="34" charset="-34"/>
            </a:endParaRPr>
          </a:p>
          <a:p>
            <a:pPr algn="thaiDist"/>
            <a:r>
              <a:rPr lang="th-TH" sz="3600" b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	 1,330 ชั่วโมงภาระงานต่อปีการศึกษา หรือ 38 สัปดาห์ต่อปี</a:t>
            </a:r>
            <a:endParaRPr lang="en-US" sz="3600" dirty="0">
              <a:effectLst/>
              <a:latin typeface="TH Sarabun New" panose="020B0500040200020003" pitchFamily="34" charset="-34"/>
              <a:ea typeface="Times New Roman" panose="02020603050405020304" pitchFamily="18" charset="0"/>
              <a:cs typeface="TH Sarabun New" panose="020B0500040200020003" pitchFamily="34" charset="-34"/>
            </a:endParaRPr>
          </a:p>
        </p:txBody>
      </p:sp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5B26D6DD-60B1-09C3-E467-226E3F488399}"/>
              </a:ext>
            </a:extLst>
          </p:cNvPr>
          <p:cNvSpPr/>
          <p:nvPr/>
        </p:nvSpPr>
        <p:spPr>
          <a:xfrm>
            <a:off x="2313990" y="449446"/>
            <a:ext cx="7707088" cy="97813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44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algn="ctr"/>
            <a:r>
              <a:rPr lang="th-TH" sz="4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ภาระงานขั้นต่ำของอาจารย์แต่ละท่าน</a:t>
            </a:r>
          </a:p>
          <a:p>
            <a:pPr algn="ctr"/>
            <a:endParaRPr lang="th-TH" sz="4400" dirty="0">
              <a:solidFill>
                <a:schemeClr val="tx1"/>
              </a:solidFill>
            </a:endParaRPr>
          </a:p>
        </p:txBody>
      </p:sp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E9D5E637-767F-8588-E0A0-A432B3CD73FB}"/>
              </a:ext>
            </a:extLst>
          </p:cNvPr>
          <p:cNvSpPr txBox="1"/>
          <p:nvPr/>
        </p:nvSpPr>
        <p:spPr>
          <a:xfrm>
            <a:off x="7452799" y="5700668"/>
            <a:ext cx="446625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thaiDist"/>
            <a:r>
              <a:rPr lang="th-TH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ที่มา </a:t>
            </a:r>
            <a:r>
              <a:rPr lang="en-US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:</a:t>
            </a:r>
            <a:r>
              <a:rPr lang="th-TH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ข้อบังคับมหาวิทยาลัยวงษ์ชวลิตกุล ว่าด้วยการบริหารงานบุคคล พ.ศ.2550 แก้ไขเพิ่มเติม (ฉบับที่ 2) พ.ศ.2560</a:t>
            </a:r>
          </a:p>
        </p:txBody>
      </p:sp>
    </p:spTree>
    <p:extLst>
      <p:ext uri="{BB962C8B-B14F-4D97-AF65-F5344CB8AC3E}">
        <p14:creationId xmlns:p14="http://schemas.microsoft.com/office/powerpoint/2010/main" val="38646176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48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29A6BFEA-5DCB-60A6-63D0-FC7A93981D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760228"/>
              </p:ext>
            </p:extLst>
          </p:nvPr>
        </p:nvGraphicFramePr>
        <p:xfrm>
          <a:off x="765109" y="535284"/>
          <a:ext cx="11140752" cy="57485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61059">
                  <a:extLst>
                    <a:ext uri="{9D8B030D-6E8A-4147-A177-3AD203B41FA5}">
                      <a16:colId xmlns:a16="http://schemas.microsoft.com/office/drawing/2014/main" val="210983546"/>
                    </a:ext>
                  </a:extLst>
                </a:gridCol>
                <a:gridCol w="4679693">
                  <a:extLst>
                    <a:ext uri="{9D8B030D-6E8A-4147-A177-3AD203B41FA5}">
                      <a16:colId xmlns:a16="http://schemas.microsoft.com/office/drawing/2014/main" val="40118148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รายละเอียด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การคิดภาระงาน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8984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๙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. 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งานวารสารวิชาการ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- บรรณาธิการ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- 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รองบรรณาธิการ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- กองบรรณาธิการ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 </a:t>
                      </a: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๕๐ ชั่วโมงภาระงาน ต่อ ๑ ฉบับ ต่อ คน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๒๐ ชั่วโมงภาระงาน ต่อ ๑ ฉบับ ต่อ คน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๑๐ ชั่วโมงภาระงาน ต่อ ๑ ฉบับ ต่อ คน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5975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๑๐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. 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กรรมการที่ปรึกษาทางวิชาการของหน่วยงานภายนอกมหาวิทยาลัย 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คิดภาระงานตามชั่วโมงที่ปฏิบัติจริง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7124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๑๑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. 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การเป็นอาจารย์ที่ปรึกษา 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- อาจารย์ที่ปรึกษานักศึกษา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- อาจารย์ที่ปรึกษานักศึกษาตามชั้นปีของหลักสูตร/สโมสรนักศึกษา/ชมรม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 </a:t>
                      </a: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๓ ชั่วโมงภาระงาน ต่อ สัปดาห์ (ไม่เกิน ๙๐ ชั่วโมงภาระงานต่อปีการศึกษา)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๒๐ ชั่วโมงภาระงาน ต่อ ปีการศึกษา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7340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๑๒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. 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การสอบวิทยานิพนธ์ หรือสารนิพนธ์ให้กับมหาวิทยาลัยอื่น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-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 ประธาน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- 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กรรมการ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 </a:t>
                      </a: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๑๕ ชั่วโมงภาระงาน ต่อ ๑ ครั้ง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๑๐ ชั่วโมงภาระงาน ต่อ ๑ ครั้ง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3067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๑๓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. 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ผู้ทรงคุณวุฒิพิจารณาผลงานการขอตำแหน่งทางวิชาการ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- ผู้ช่วยศาสตราจารย์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- รองศาสตราจารย์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- ศาสตราจารย์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 </a:t>
                      </a: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๓๐ ชั่วโมงภาระงาน ต่อ ๑ คน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๕๐ ชั่วโมงภาระงาน ต่อ ๑ คน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๑๐๐ ชั่วโมงภาระงาน ต่อ ๑ คน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312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19253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48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ตาราง 5">
            <a:extLst>
              <a:ext uri="{FF2B5EF4-FFF2-40B4-BE49-F238E27FC236}">
                <a16:creationId xmlns:a16="http://schemas.microsoft.com/office/drawing/2014/main" id="{3244B41F-93D0-3E2C-36A9-DC02879B1B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356771"/>
              </p:ext>
            </p:extLst>
          </p:nvPr>
        </p:nvGraphicFramePr>
        <p:xfrm>
          <a:off x="525624" y="1337719"/>
          <a:ext cx="11140752" cy="38074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92381">
                  <a:extLst>
                    <a:ext uri="{9D8B030D-6E8A-4147-A177-3AD203B41FA5}">
                      <a16:colId xmlns:a16="http://schemas.microsoft.com/office/drawing/2014/main" val="210983546"/>
                    </a:ext>
                  </a:extLst>
                </a:gridCol>
                <a:gridCol w="4448371">
                  <a:extLst>
                    <a:ext uri="{9D8B030D-6E8A-4147-A177-3AD203B41FA5}">
                      <a16:colId xmlns:a16="http://schemas.microsoft.com/office/drawing/2014/main" val="40118148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รายละเอียด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การคิดภาระงาน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8984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๑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 โครงการหรืองานที่เกี่ยวกับ การอนุรักษ์ หรือ ทำนุบำรุง</a:t>
                      </a:r>
                      <a:r>
                        <a:rPr lang="th-TH" sz="2400" dirty="0" err="1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ศิลป</a:t>
                      </a: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วัฒนธรรมไทยของมหาวิทยาลัย/คณะวิชา/สาขาวิชา/หน่วยงานในมหาวิทยาลัย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    - ประธาน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    - กรรมการ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    - เข้าร่วมโครงการ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 </a:t>
                      </a: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 </a:t>
                      </a: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๒๐ ชั่วโมงภาระงาน ต่อ ๑ โครงการ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๑๕ ชั่วโมงภาระงาน ต่อ ๑ โครงการ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๓ ชั่วโมงภาระงาน ต่อ ๑ โครงการ</a:t>
                      </a:r>
                    </a:p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5975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๒</a:t>
                      </a: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. </a:t>
                      </a:r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ผลงานสร้างสรรค์ด้านศิลปวัฒนธรรม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คิดภาระงานตามเกณฑ์ข้อ ๒ ภาระงานวิจัยและงานวิชาการอื่น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712431"/>
                  </a:ext>
                </a:extLst>
              </a:tr>
            </a:tbl>
          </a:graphicData>
        </a:graphic>
      </p:graphicFrame>
      <p:sp>
        <p:nvSpPr>
          <p:cNvPr id="2" name="สี่เหลี่ยมผืนผ้า: มุมมน 1">
            <a:extLst>
              <a:ext uri="{FF2B5EF4-FFF2-40B4-BE49-F238E27FC236}">
                <a16:creationId xmlns:a16="http://schemas.microsoft.com/office/drawing/2014/main" id="{DDAEC772-B223-5C8D-1A99-BF318161E17B}"/>
              </a:ext>
            </a:extLst>
          </p:cNvPr>
          <p:cNvSpPr/>
          <p:nvPr/>
        </p:nvSpPr>
        <p:spPr>
          <a:xfrm>
            <a:off x="617078" y="372667"/>
            <a:ext cx="5675586" cy="72521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36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H SarabunPSK" panose="020B0500040200020003" pitchFamily="34" charset="-34"/>
              </a:rPr>
              <a:t>4.  ภาระงานทำนุบำรุง</a:t>
            </a:r>
            <a:r>
              <a:rPr lang="th-TH" sz="36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H SarabunPSK" panose="020B0500040200020003" pitchFamily="34" charset="-34"/>
              </a:rPr>
              <a:t>ศิลป</a:t>
            </a:r>
            <a:r>
              <a:rPr lang="th-TH" sz="36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H SarabunPSK" panose="020B0500040200020003" pitchFamily="34" charset="-34"/>
              </a:rPr>
              <a:t>วัฒนธรรม</a:t>
            </a:r>
            <a:endParaRPr lang="th-TH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5093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48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ตาราง 6">
            <a:extLst>
              <a:ext uri="{FF2B5EF4-FFF2-40B4-BE49-F238E27FC236}">
                <a16:creationId xmlns:a16="http://schemas.microsoft.com/office/drawing/2014/main" id="{4A4539F8-D3F2-2FD7-490E-AC3FEB82CF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857940"/>
              </p:ext>
            </p:extLst>
          </p:nvPr>
        </p:nvGraphicFramePr>
        <p:xfrm>
          <a:off x="525624" y="1337719"/>
          <a:ext cx="11140752" cy="42763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19192">
                  <a:extLst>
                    <a:ext uri="{9D8B030D-6E8A-4147-A177-3AD203B41FA5}">
                      <a16:colId xmlns:a16="http://schemas.microsoft.com/office/drawing/2014/main" val="210983546"/>
                    </a:ext>
                  </a:extLst>
                </a:gridCol>
                <a:gridCol w="5321560">
                  <a:extLst>
                    <a:ext uri="{9D8B030D-6E8A-4147-A177-3AD203B41FA5}">
                      <a16:colId xmlns:a16="http://schemas.microsoft.com/office/drawing/2014/main" val="40118148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รายละเอียด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การคิดภาระงาน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8984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๑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. </a:t>
                      </a: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อธิการบดี 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๓๕ ชั่วโมงภาระงานต่อสัปดาห์ (ตามวาระดำรงตำแหน่ง) คิดภาระงานตามตำแหน่งสูงสุดที่ได้รับการแต่งตั้ง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5975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๒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. </a:t>
                      </a: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รองอธิการบดี/ผู้ช่วยอธิการบดี/คณบดี/ผู้อำนวยการสำนัก 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๒๕ ชั่วโมงภาระงานต่อสัปดาห์ (ตามวาระดำรงตำแหน่ง) คิดภาระงานตามตำแหน่งสูงสุดที่ได้รับการแต่งตั้ง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7124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๓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. </a:t>
                      </a: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รองคณบดี/หัวหน้าศูนย์หรือเทียบเท่า/หัวหน้าสาขาวิชา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๑๐ ชั่วโมงภาระงานต่อสัปดาห์ (ตามวาระดำรงตำแหน่ง) คิดภาระงานตามตำแหน่งสูงสุดที่ได้รับการแต่งตั้ง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6742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๔. งานบริหารหลักสูตร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              - </a:t>
                      </a: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ประธานหลักสูตร/เลขานุการ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             - </a:t>
                      </a: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รองประธานหลักสูตร/กรรมการหลักสูตร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 </a:t>
                      </a: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คิดภาระงานตามชั่วโมงที่ปฏิบัติจริง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x </a:t>
                      </a: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๒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คิดภาระงานตามชั่วโมงที่ปฏิบัติจริง 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357936"/>
                  </a:ext>
                </a:extLst>
              </a:tr>
            </a:tbl>
          </a:graphicData>
        </a:graphic>
      </p:graphicFrame>
      <p:sp>
        <p:nvSpPr>
          <p:cNvPr id="4" name="สี่เหลี่ยมผืนผ้า: มุมมน 3">
            <a:extLst>
              <a:ext uri="{FF2B5EF4-FFF2-40B4-BE49-F238E27FC236}">
                <a16:creationId xmlns:a16="http://schemas.microsoft.com/office/drawing/2014/main" id="{BCD49B90-B5E9-A617-76B5-72A4F245B55C}"/>
              </a:ext>
            </a:extLst>
          </p:cNvPr>
          <p:cNvSpPr/>
          <p:nvPr/>
        </p:nvSpPr>
        <p:spPr>
          <a:xfrm>
            <a:off x="525624" y="403804"/>
            <a:ext cx="5675586" cy="72521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3600" b="1" dirty="0">
                <a:solidFill>
                  <a:schemeClr val="tx1"/>
                </a:solidFill>
                <a:ea typeface="Times New Roman" panose="02020603050405020304" pitchFamily="18" charset="0"/>
                <a:cs typeface="TH SarabunPSK" panose="020B0500040200020003" pitchFamily="34" charset="-34"/>
              </a:rPr>
              <a:t>5</a:t>
            </a:r>
            <a:r>
              <a:rPr lang="th-TH" sz="36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H SarabunPSK" panose="020B0500040200020003" pitchFamily="34" charset="-34"/>
              </a:rPr>
              <a:t>.  </a:t>
            </a:r>
            <a:r>
              <a:rPr lang="th-TH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ภาระงานบริหาร</a:t>
            </a:r>
            <a:endParaRPr lang="th-TH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4576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48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ตาราง 5">
            <a:extLst>
              <a:ext uri="{FF2B5EF4-FFF2-40B4-BE49-F238E27FC236}">
                <a16:creationId xmlns:a16="http://schemas.microsoft.com/office/drawing/2014/main" id="{D550732A-188B-E6E5-A93F-7FD8361EE5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255208"/>
              </p:ext>
            </p:extLst>
          </p:nvPr>
        </p:nvGraphicFramePr>
        <p:xfrm>
          <a:off x="525624" y="1394422"/>
          <a:ext cx="11140752" cy="4490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19192">
                  <a:extLst>
                    <a:ext uri="{9D8B030D-6E8A-4147-A177-3AD203B41FA5}">
                      <a16:colId xmlns:a16="http://schemas.microsoft.com/office/drawing/2014/main" val="210983546"/>
                    </a:ext>
                  </a:extLst>
                </a:gridCol>
                <a:gridCol w="5321560">
                  <a:extLst>
                    <a:ext uri="{9D8B030D-6E8A-4147-A177-3AD203B41FA5}">
                      <a16:colId xmlns:a16="http://schemas.microsoft.com/office/drawing/2014/main" val="40118148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รายละเอียด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การคิดภาระงาน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8984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๑. คณะกรรมการซึ่งแต่งตั้งโดยมหาวิทยาลัยหรือคณะวิชาหรือหน่วยงานภายนอกมหาวิทยาลัย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          - </a:t>
                      </a: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ประธาน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/</a:t>
                      </a: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เลขานุการ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          - </a:t>
                      </a: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รองประธาน/กรรมการ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คิดภาระงานตามชั่วโมงที่ปฏิบัติจริง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x </a:t>
                      </a: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๒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คิดภาระงานตามชั่วโมงที่ปฏิบัติจริง 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5975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๒. เป็นกรรมการอื่นนอกเหนือจากที่ระบุข้างต้น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         - ประธาน/เลขานุการ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        - รองประธาน/กรรมการ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คิดภาระงานตามชั่วโมงที่ปฏิบัติจริง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 x </a:t>
                      </a: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๒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คิดภาระงานตามชั่วโมงที่ปฏิบัติจริง 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7124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๓. ภาระงานอื่นๆ เช่น ดูแลนักศึกษา เข้าประกวดการแข่งขัน เป็นต้น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คิดภาระงานตามชั่วโมงที่ปฏิบัติจริง 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674228"/>
                  </a:ext>
                </a:extLst>
              </a:tr>
            </a:tbl>
          </a:graphicData>
        </a:graphic>
      </p:graphicFrame>
      <p:sp>
        <p:nvSpPr>
          <p:cNvPr id="2" name="สี่เหลี่ยมผืนผ้า: มุมมน 1">
            <a:extLst>
              <a:ext uri="{FF2B5EF4-FFF2-40B4-BE49-F238E27FC236}">
                <a16:creationId xmlns:a16="http://schemas.microsoft.com/office/drawing/2014/main" id="{9F307CAD-5D7B-26FA-FF21-154A97D4C507}"/>
              </a:ext>
            </a:extLst>
          </p:cNvPr>
          <p:cNvSpPr/>
          <p:nvPr/>
        </p:nvSpPr>
        <p:spPr>
          <a:xfrm>
            <a:off x="729558" y="465405"/>
            <a:ext cx="5675586" cy="72521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36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H SarabunPSK" panose="020B0500040200020003" pitchFamily="34" charset="-34"/>
              </a:rPr>
              <a:t>6.  ภาระงานอื่นๆ</a:t>
            </a:r>
            <a:endParaRPr lang="th-TH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7188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48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133A70D9-5FA0-70A5-DBCF-CA5775E42343}"/>
              </a:ext>
            </a:extLst>
          </p:cNvPr>
          <p:cNvSpPr txBox="1"/>
          <p:nvPr/>
        </p:nvSpPr>
        <p:spPr>
          <a:xfrm>
            <a:off x="1240219" y="2251697"/>
            <a:ext cx="9911255" cy="28623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3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1. ความกระตือรือร้นในการทำงาน</a:t>
            </a:r>
          </a:p>
          <a:p>
            <a:r>
              <a:rPr lang="th-TH" sz="3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2. การอุทิศเวลาให้กับการทำงานอย่างเต็มความสามารถ</a:t>
            </a:r>
          </a:p>
          <a:p>
            <a:r>
              <a:rPr lang="th-TH" sz="3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3. สามารถแก้ไขปัญหาและตัดสินใจได้อย่างถูกต้องทันเหตุการณ์</a:t>
            </a:r>
          </a:p>
          <a:p>
            <a:r>
              <a:rPr lang="th-TH" sz="3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4. ทำงานที่ได้รับมอบหมายสำเร็จภายในระยะเวลาที่กำหนด</a:t>
            </a:r>
          </a:p>
          <a:p>
            <a:r>
              <a:rPr lang="th-TH" sz="3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5. มีความคิดสร้างสรรค์ในการทำงานและปรับปรุงแก้ไข</a:t>
            </a:r>
          </a:p>
        </p:txBody>
      </p:sp>
      <p:sp>
        <p:nvSpPr>
          <p:cNvPr id="8" name="กล่องข้อความ 7">
            <a:extLst>
              <a:ext uri="{FF2B5EF4-FFF2-40B4-BE49-F238E27FC236}">
                <a16:creationId xmlns:a16="http://schemas.microsoft.com/office/drawing/2014/main" id="{17C84EF7-24C4-F65E-C86B-E1269172AC1B}"/>
              </a:ext>
            </a:extLst>
          </p:cNvPr>
          <p:cNvSpPr txBox="1"/>
          <p:nvPr/>
        </p:nvSpPr>
        <p:spPr>
          <a:xfrm>
            <a:off x="966951" y="734988"/>
            <a:ext cx="1071004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h-TH" sz="4000" b="1" dirty="0"/>
              <a:t>ประเมินพฤติกรรมการปฏิบัติงาน โดยผู้บังคับบัญชา</a:t>
            </a:r>
          </a:p>
          <a:p>
            <a:r>
              <a:rPr lang="th-TH" sz="3200" dirty="0"/>
              <a:t>ระดับคะแนนการประเมิน ได้แก่   5 ดีมาก   4 ดี   3 พอใช้    2 ปรับปรุง   1 ควรปรับปรุง</a:t>
            </a:r>
          </a:p>
        </p:txBody>
      </p:sp>
    </p:spTree>
    <p:extLst>
      <p:ext uri="{BB962C8B-B14F-4D97-AF65-F5344CB8AC3E}">
        <p14:creationId xmlns:p14="http://schemas.microsoft.com/office/powerpoint/2010/main" val="39905806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48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ม.วงษ์ชวลิตกุล เคลียร์ชัดปัญหาภายใน ย้ำ! ไม่ปล่อยผ่าน แม้ใช้นามสกุล 'วงษ์ชวลิตกุล'  ก็ตาม ประกาศ! พร้อมก้าวสู่ ม.เอกชน อันดับต้นอีสาน | Koratway by  นสพ.โคราชการค้า">
            <a:extLst>
              <a:ext uri="{FF2B5EF4-FFF2-40B4-BE49-F238E27FC236}">
                <a16:creationId xmlns:a16="http://schemas.microsoft.com/office/drawing/2014/main" id="{0784C35C-CC7C-AA15-D7EF-BD46D93EBB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07" b="16307"/>
          <a:stretch>
            <a:fillRect/>
          </a:stretch>
        </p:blipFill>
        <p:spPr bwMode="auto">
          <a:xfrm>
            <a:off x="0" y="-1"/>
            <a:ext cx="12188952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ชื่อเรื่อง 3">
            <a:extLst>
              <a:ext uri="{FF2B5EF4-FFF2-40B4-BE49-F238E27FC236}">
                <a16:creationId xmlns:a16="http://schemas.microsoft.com/office/drawing/2014/main" id="{9B1892DF-BBAF-1C48-B876-57F6034D4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  <a:gradFill>
            <a:gsLst>
              <a:gs pos="0">
                <a:schemeClr val="accent1">
                  <a:tint val="83000"/>
                  <a:satMod val="100000"/>
                  <a:lumMod val="100000"/>
                </a:schemeClr>
              </a:gs>
              <a:gs pos="100000">
                <a:schemeClr val="accent1">
                  <a:tint val="61000"/>
                  <a:satMod val="150000"/>
                  <a:lumMod val="100000"/>
                </a:schemeClr>
              </a:gs>
            </a:gsLst>
            <a:path path="circle">
              <a:fillToRect l="100000" t="100000" r="100000" b="100000"/>
            </a:path>
          </a:gradFill>
        </p:spPr>
        <p:txBody>
          <a:bodyPr>
            <a:normAutofit/>
          </a:bodyPr>
          <a:lstStyle/>
          <a:p>
            <a:pPr algn="ctr"/>
            <a:r>
              <a:rPr lang="en-US" sz="6600" dirty="0"/>
              <a:t>The End</a:t>
            </a:r>
            <a:endParaRPr lang="th-TH" sz="6600" dirty="0"/>
          </a:p>
        </p:txBody>
      </p:sp>
      <p:sp>
        <p:nvSpPr>
          <p:cNvPr id="6" name="ตัวแทนเนื้อหา 4">
            <a:extLst>
              <a:ext uri="{FF2B5EF4-FFF2-40B4-BE49-F238E27FC236}">
                <a16:creationId xmlns:a16="http://schemas.microsoft.com/office/drawing/2014/main" id="{DA85E8B5-5EAF-B53B-C05A-A42D2AF66E47}"/>
              </a:ext>
            </a:extLst>
          </p:cNvPr>
          <p:cNvSpPr txBox="1">
            <a:spLocks/>
          </p:cNvSpPr>
          <p:nvPr/>
        </p:nvSpPr>
        <p:spPr>
          <a:xfrm>
            <a:off x="9083936" y="4960138"/>
            <a:ext cx="2179320" cy="1463040"/>
          </a:xfrm>
          <a:prstGeom prst="rect">
            <a:avLst/>
          </a:prstGeom>
          <a:gradFill>
            <a:gsLst>
              <a:gs pos="25000">
                <a:schemeClr val="accent1">
                  <a:tint val="83000"/>
                  <a:satMod val="100000"/>
                  <a:lumMod val="100000"/>
                </a:schemeClr>
              </a:gs>
              <a:gs pos="100000">
                <a:schemeClr val="accent1">
                  <a:tint val="61000"/>
                  <a:satMod val="150000"/>
                  <a:lumMod val="100000"/>
                </a:schemeClr>
              </a:gs>
            </a:gsLst>
            <a:path path="circle">
              <a:fillToRect l="100000" t="100000" r="100000" b="100000"/>
            </a:path>
          </a:gradFill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Tw Cen MT" panose="020B0602020104020603" pitchFamily="34" charset="0"/>
              <a:buNone/>
            </a:pPr>
            <a:r>
              <a:rPr lang="en-US" sz="5400"/>
              <a:t>Q &amp; A</a:t>
            </a:r>
            <a:endParaRPr lang="th-TH" sz="5400" dirty="0"/>
          </a:p>
        </p:txBody>
      </p:sp>
    </p:spTree>
    <p:extLst>
      <p:ext uri="{BB962C8B-B14F-4D97-AF65-F5344CB8AC3E}">
        <p14:creationId xmlns:p14="http://schemas.microsoft.com/office/powerpoint/2010/main" val="1163666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76CF4873-ED97-E38B-D210-389890A74106}"/>
              </a:ext>
            </a:extLst>
          </p:cNvPr>
          <p:cNvSpPr txBox="1"/>
          <p:nvPr/>
        </p:nvSpPr>
        <p:spPr>
          <a:xfrm>
            <a:off x="1395800" y="1991983"/>
            <a:ext cx="10009997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thaiDist"/>
            <a:r>
              <a:rPr lang="th-TH" sz="4000" b="1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ภาระงาน หมายถึง ภาระงานสอน งานวิจัยและผลงานทางวิชาการใน </a:t>
            </a:r>
          </a:p>
          <a:p>
            <a:pPr algn="thaiDist"/>
            <a:r>
              <a:rPr lang="th-TH" sz="4000" b="1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                      ลักษณะอื่น งานบริการทางวิชาการ งานทำนุบำรุง </a:t>
            </a:r>
          </a:p>
          <a:p>
            <a:pPr algn="thaiDist"/>
            <a:r>
              <a:rPr lang="th-TH" sz="4000" b="1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                      </a:t>
            </a:r>
            <a:r>
              <a:rPr lang="th-TH" sz="4000" b="1" dirty="0" err="1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ศิลป</a:t>
            </a:r>
            <a:r>
              <a:rPr lang="th-TH" sz="4000" b="1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วัฒนธรรม หรืองานอื่นใดที่เกี่ยวข้องกับหน้าที่ </a:t>
            </a:r>
          </a:p>
          <a:p>
            <a:pPr algn="thaiDist"/>
            <a:r>
              <a:rPr lang="th-TH" sz="4000" b="1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                      ตามที่มหาวิทยาลัยมอบหมาย</a:t>
            </a:r>
            <a:r>
              <a:rPr lang="th-TH" b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	</a:t>
            </a:r>
            <a:endParaRPr lang="en-US" dirty="0">
              <a:effectLst/>
              <a:latin typeface="TH Sarabun New" panose="020B0500040200020003" pitchFamily="34" charset="-34"/>
              <a:ea typeface="Times New Roman" panose="02020603050405020304" pitchFamily="18" charset="0"/>
              <a:cs typeface="TH Sarabun New" panose="020B0500040200020003" pitchFamily="34" charset="-34"/>
            </a:endParaRPr>
          </a:p>
        </p:txBody>
      </p:sp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5B26D6DD-60B1-09C3-E467-226E3F488399}"/>
              </a:ext>
            </a:extLst>
          </p:cNvPr>
          <p:cNvSpPr/>
          <p:nvPr/>
        </p:nvSpPr>
        <p:spPr>
          <a:xfrm>
            <a:off x="2242456" y="741755"/>
            <a:ext cx="7707088" cy="76353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44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algn="ctr"/>
            <a:r>
              <a:rPr lang="th-TH" sz="4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ความหมาย</a:t>
            </a:r>
          </a:p>
          <a:p>
            <a:pPr algn="ctr"/>
            <a:endParaRPr lang="th-TH" sz="4400" dirty="0">
              <a:solidFill>
                <a:schemeClr val="tx1"/>
              </a:solidFill>
            </a:endParaRPr>
          </a:p>
        </p:txBody>
      </p:sp>
      <p:sp>
        <p:nvSpPr>
          <p:cNvPr id="3" name="กล่องข้อความ 2">
            <a:extLst>
              <a:ext uri="{FF2B5EF4-FFF2-40B4-BE49-F238E27FC236}">
                <a16:creationId xmlns:a16="http://schemas.microsoft.com/office/drawing/2014/main" id="{468DBA2E-7E78-E542-7106-AADD7FA7C456}"/>
              </a:ext>
            </a:extLst>
          </p:cNvPr>
          <p:cNvSpPr txBox="1"/>
          <p:nvPr/>
        </p:nvSpPr>
        <p:spPr>
          <a:xfrm>
            <a:off x="7511142" y="5519916"/>
            <a:ext cx="446625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thaiDist"/>
            <a:r>
              <a:rPr lang="th-TH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ที่มา </a:t>
            </a:r>
            <a:r>
              <a:rPr lang="en-US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:</a:t>
            </a:r>
            <a:r>
              <a:rPr lang="th-TH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ข้อบังคับมหาวิทยาลัยวงษ์ชวลิตกุล ว่าด้วยการบริหารงานบุคคล พ.ศ.2550 แก้ไขเพิ่มเติม (ฉบับที่ 2) พ.ศ.2560</a:t>
            </a:r>
          </a:p>
        </p:txBody>
      </p:sp>
    </p:spTree>
    <p:extLst>
      <p:ext uri="{BB962C8B-B14F-4D97-AF65-F5344CB8AC3E}">
        <p14:creationId xmlns:p14="http://schemas.microsoft.com/office/powerpoint/2010/main" val="953834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DE46DF5E-2FCA-CB26-5534-A4DD7F80030E}"/>
              </a:ext>
            </a:extLst>
          </p:cNvPr>
          <p:cNvSpPr txBox="1"/>
          <p:nvPr/>
        </p:nvSpPr>
        <p:spPr>
          <a:xfrm>
            <a:off x="3828234" y="2110435"/>
            <a:ext cx="679268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1. ภาระงานสอน</a:t>
            </a:r>
          </a:p>
          <a:p>
            <a:r>
              <a:rPr lang="th-TH" sz="3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2. ภาระงานวิจัยและงานวิชาการอื่น</a:t>
            </a:r>
          </a:p>
          <a:p>
            <a:r>
              <a:rPr lang="th-TH" sz="3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3. ภาระงานบริการทางวิชาการ</a:t>
            </a:r>
          </a:p>
          <a:p>
            <a:r>
              <a:rPr lang="th-TH" sz="3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4. ภาระงานทำนุบำรุง</a:t>
            </a:r>
            <a:r>
              <a:rPr lang="th-TH" sz="3600" b="1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ศิลป</a:t>
            </a:r>
            <a:r>
              <a:rPr lang="th-TH" sz="3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วัฒนธรรม</a:t>
            </a:r>
          </a:p>
          <a:p>
            <a:r>
              <a:rPr lang="th-TH" sz="3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5. ภาระงานบริหาร</a:t>
            </a:r>
          </a:p>
          <a:p>
            <a:r>
              <a:rPr lang="th-TH" sz="3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6. ภาระงานอื่นๆ</a:t>
            </a:r>
          </a:p>
          <a:p>
            <a:pPr marL="514350" indent="-514350">
              <a:buAutoNum type="arabicPeriod"/>
            </a:pPr>
            <a:endParaRPr lang="th-TH" sz="36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2" name="สี่เหลี่ยมผืนผ้า: มุมมน 1">
            <a:extLst>
              <a:ext uri="{FF2B5EF4-FFF2-40B4-BE49-F238E27FC236}">
                <a16:creationId xmlns:a16="http://schemas.microsoft.com/office/drawing/2014/main" id="{B9D71FCC-2ED7-91D3-B38D-2E578BED1B61}"/>
              </a:ext>
            </a:extLst>
          </p:cNvPr>
          <p:cNvSpPr/>
          <p:nvPr/>
        </p:nvSpPr>
        <p:spPr>
          <a:xfrm>
            <a:off x="1334813" y="439290"/>
            <a:ext cx="9165021" cy="122971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>
                <a:solidFill>
                  <a:schemeClr val="tx1"/>
                </a:solidFill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ภาระงานของอาจารย์ มหาวิทยาลัยวงษ์ชวลิตกุล  </a:t>
            </a:r>
          </a:p>
          <a:p>
            <a:pPr algn="ctr"/>
            <a:r>
              <a:rPr lang="th-TH" sz="3600" b="1" dirty="0">
                <a:solidFill>
                  <a:schemeClr val="tx1"/>
                </a:solidFill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ประกอบด้วย 6 ภาระงาน</a:t>
            </a:r>
            <a:endParaRPr lang="th-TH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161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EAA76016-958B-E6DE-F429-29981BE6E9C6}"/>
              </a:ext>
            </a:extLst>
          </p:cNvPr>
          <p:cNvSpPr txBox="1"/>
          <p:nvPr/>
        </p:nvSpPr>
        <p:spPr>
          <a:xfrm>
            <a:off x="1188485" y="1624126"/>
            <a:ext cx="10446788" cy="4216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thaiDist"/>
            <a:r>
              <a:rPr lang="th-TH" sz="2400" b="1" u="sng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ภาระงานสอน </a:t>
            </a:r>
          </a:p>
          <a:p>
            <a:pPr algn="thaiDist"/>
            <a:r>
              <a:rPr lang="th-TH" sz="2400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	</a:t>
            </a:r>
            <a:r>
              <a:rPr lang="th-TH" sz="2400" b="1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- ตำแหน่งอธิการบดี และรองอธิการบดี มีภาระงานสอนไม่เกิน 3 ชั่วโมงต่อสัปดาห์ ในระดับปริญญาตรี หรือ เทียบเท่าระดับบัณฑิตศึกษา</a:t>
            </a:r>
          </a:p>
          <a:p>
            <a:pPr algn="thaiDist"/>
            <a:r>
              <a:rPr lang="th-TH" sz="2400" b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	- อาจารย์ที่ดำรงตำแหน่ง ผู้ช่วยอธิการบดี คณบดี ผู้อำนวยการสำนัก หัวหน้าศูนย์หรือเทียบเท่า มีภาระงานสอนไม่เกิน 6 ชั่วโมงต่อสัปดาห์ ในระดับปริญญาตรี หรือ เทียบเท่าระดับบัณฑิตศึกษา</a:t>
            </a:r>
          </a:p>
          <a:p>
            <a:pPr algn="thaiDist"/>
            <a:r>
              <a:rPr lang="th-TH" sz="2400" b="1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	- อาจารย์ที่ดำรงตำแหน่ง รองคณบดี ประธานหลักสูตรหรือหัวหน้าสาขาวิชา มีภาระงานสอนไม่เกิน 9 ชั่วโมงต่อสัปดาห์ ในระดับปริญญาตรี หรือ เทียบเท่าระดับบัณฑิตศึกษา</a:t>
            </a:r>
          </a:p>
          <a:p>
            <a:pPr algn="thaiDist"/>
            <a:r>
              <a:rPr lang="th-TH" sz="2400" b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	- </a:t>
            </a:r>
            <a:r>
              <a:rPr lang="th-TH" sz="2400" b="1" i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อาจารย์ไม่มีตำแหน่งงานบริหาร มีภาระงานสอนไม่เกิน 15 ชั่วโมงต่อสัปดาห์ ในระดับปริญญาตรี หรือ เทียบเท่าไม่เกิน 9 ชั่วโมง/สัปดาห์ในระดับบัณฑิตศึกษา</a:t>
            </a:r>
          </a:p>
          <a:p>
            <a:pPr algn="thaiDist"/>
            <a:r>
              <a:rPr lang="th-TH" sz="2400" b="1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	- ภาระงานสอนให้เป็นไปตามข้อกำหนดของสภาวิชาชีพของแต่ละสาขาวิชา </a:t>
            </a:r>
            <a:endParaRPr lang="th-TH" b="1" dirty="0">
              <a:effectLst/>
              <a:latin typeface="TH Sarabun New" panose="020B0500040200020003" pitchFamily="34" charset="-34"/>
              <a:ea typeface="Times New Roman" panose="02020603050405020304" pitchFamily="18" charset="0"/>
              <a:cs typeface="TH Sarabun New" panose="020B0500040200020003" pitchFamily="34" charset="-34"/>
            </a:endParaRPr>
          </a:p>
          <a:p>
            <a:pPr algn="thaiDist"/>
            <a:r>
              <a:rPr lang="th-TH" b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	</a:t>
            </a:r>
            <a:endParaRPr lang="en-US" dirty="0">
              <a:effectLst/>
              <a:latin typeface="TH Sarabun New" panose="020B0500040200020003" pitchFamily="34" charset="-34"/>
              <a:ea typeface="Times New Roman" panose="02020603050405020304" pitchFamily="18" charset="0"/>
              <a:cs typeface="TH Sarabun New" panose="020B0500040200020003" pitchFamily="34" charset="-34"/>
            </a:endParaRPr>
          </a:p>
        </p:txBody>
      </p:sp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B897B072-F69A-FE37-E53A-6AE9530D9799}"/>
              </a:ext>
            </a:extLst>
          </p:cNvPr>
          <p:cNvSpPr txBox="1"/>
          <p:nvPr/>
        </p:nvSpPr>
        <p:spPr>
          <a:xfrm>
            <a:off x="7455159" y="5840665"/>
            <a:ext cx="446625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thaiDist"/>
            <a:r>
              <a:rPr lang="th-TH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ที่มา </a:t>
            </a:r>
            <a:r>
              <a:rPr lang="en-US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:</a:t>
            </a:r>
            <a:r>
              <a:rPr lang="th-TH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ข้อบังคับมหาวิทยาลัยวงษ์ชวลิตกุล ว่าด้วยการบริหารงานบุคคล พ.ศ.2550 แก้ไขเพิ่มเติม (ฉบับที่ 2) พ.ศ.2560</a:t>
            </a:r>
          </a:p>
        </p:txBody>
      </p:sp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5F9A4715-8A4B-D556-C530-BF2DD16D47AA}"/>
              </a:ext>
            </a:extLst>
          </p:cNvPr>
          <p:cNvSpPr txBox="1"/>
          <p:nvPr/>
        </p:nvSpPr>
        <p:spPr>
          <a:xfrm>
            <a:off x="1188486" y="337441"/>
            <a:ext cx="10446787" cy="10772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514350" indent="-514350" algn="thaiDist">
              <a:buAutoNum type="arabicPeriod"/>
            </a:pPr>
            <a:r>
              <a:rPr lang="th-TH" sz="3200" b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ภาระงานสอน</a:t>
            </a:r>
            <a:r>
              <a:rPr lang="th-TH" sz="32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th-TH" sz="3200" b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หมายถึง จำนวนชั่วโมงบรรยายและภาคปฏิบัติ รวมถึงการเตรียมการสอน</a:t>
            </a:r>
          </a:p>
          <a:p>
            <a:pPr algn="thaiDist"/>
            <a:r>
              <a:rPr lang="th-TH" sz="3200" b="1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    </a:t>
            </a:r>
            <a:r>
              <a:rPr lang="th-TH" sz="3200" b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หรือ</a:t>
            </a:r>
            <a:r>
              <a:rPr lang="th-TH" sz="3200" b="1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th-TH" sz="3200" b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การวิจัยค้นคว้าเพื่อการสอนที่กำหนดสำหรับบุคลากรที่เป็นอาจารย์</a:t>
            </a:r>
          </a:p>
        </p:txBody>
      </p:sp>
    </p:spTree>
    <p:extLst>
      <p:ext uri="{BB962C8B-B14F-4D97-AF65-F5344CB8AC3E}">
        <p14:creationId xmlns:p14="http://schemas.microsoft.com/office/powerpoint/2010/main" val="2486106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8116D188-CC46-97B5-3BB5-859BDB73E8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5876621"/>
              </p:ext>
            </p:extLst>
          </p:nvPr>
        </p:nvGraphicFramePr>
        <p:xfrm>
          <a:off x="1707501" y="274320"/>
          <a:ext cx="10282335" cy="5958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24011">
                  <a:extLst>
                    <a:ext uri="{9D8B030D-6E8A-4147-A177-3AD203B41FA5}">
                      <a16:colId xmlns:a16="http://schemas.microsoft.com/office/drawing/2014/main" val="693072485"/>
                    </a:ext>
                  </a:extLst>
                </a:gridCol>
                <a:gridCol w="5158324">
                  <a:extLst>
                    <a:ext uri="{9D8B030D-6E8A-4147-A177-3AD203B41FA5}">
                      <a16:colId xmlns:a16="http://schemas.microsoft.com/office/drawing/2014/main" val="2715923308"/>
                    </a:ext>
                  </a:extLst>
                </a:gridCol>
              </a:tblGrid>
              <a:tr h="271984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รายละเอียด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การคิดภาระงาน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97332"/>
                  </a:ext>
                </a:extLst>
              </a:tr>
              <a:tr h="271984"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๑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๑ วิชาบรรยาย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๓ ชั่วโมงภาระงาน ต่อ ๑ ชั่วโมงปฏิบัติการจริง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865748"/>
                  </a:ext>
                </a:extLst>
              </a:tr>
              <a:tr h="271984"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๑</a:t>
                      </a: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th-TH" sz="20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๒ วิชาปฏิบัติ 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๑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๕ ชั่วโมงภาระงาน ต่อ ๑ ชั่วโมงปฏิบัติการจริง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281598"/>
                  </a:ext>
                </a:extLst>
              </a:tr>
              <a:tr h="1359924"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๑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๓ ในกรณีการสอนนักศึกษาจำนวนมาก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- 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สอนนักศึกษา จำนวน ๕๑ ถึง ๑๐๐ คนต่อห้องเรียน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- 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สอนนักศึกษา จำนวน ๑๐๑ ถึง ๑๕๐ คนต่อห้องเรียน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- 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สอนนักศึกษา จำนวน ๑๕๑ ถึง ๒๐๐ คนต่อห้องเรียน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- 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สอนนักศึกษา จำนวนมากกว่า ๒๐๐ คนต่อห้องเรียน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 </a:t>
                      </a: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เพิ่มตัวคูณชั่วโมงภาระงานเป็น ๑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๑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เพิ่มตัวคูณชั่วโมงภาระงานเป็น ๑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๒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เพิ่มตัวคูณชั่วโมงภาระงานเป็น ๑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๓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เพิ่มตัวคูณชั่วโมงภาระงานเป็น ๑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๕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337368"/>
                  </a:ext>
                </a:extLst>
              </a:tr>
              <a:tr h="2175878"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๑</a:t>
                      </a: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th-TH" sz="20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๔ การควบคุมโครงงาน/ที่ปรึกษาโครงงาน การค้นคว้าอิสระ สารนิพนธ์ วิทยานิพนธ์หรือ ปริญญานิพนธ์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- อาจารย์ที่ปรึกษา หรืออาจารย์ผู้ควบคุมโครงงาน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- ประธานกรรมการสอบและกรรมการสอบ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สำหรับคณะสถาปัตยกรรมศาสตร์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- อาจารย์ที่ปรึกษาวิทยานิพนธ์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- ประธานกรรมการสอบและกรรมการสอบ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 </a:t>
                      </a: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 </a:t>
                      </a: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๑.๕ ชั่วโมงภาระงาน ต่อ ๑ เรื่อง ต่อ สัปดาห์ (คิดไม่เกิน ๒ ภาคการศึกษา)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๑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๕ ชั่วโมงภาระงาน ต่อ ๑ ชั่วโมงปฏิบัติการจริง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 </a:t>
                      </a: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๓ ชั่วโมงภาระงาน ต่อ ๑ เรื่อง ต่อ สัปดาห์ (๑ ภาคการศึกษา)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๑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๕ ชั่วโมงภาระงาน ต่อ ๑ ชั่วโมงปฏิบัติการจริง 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422806"/>
                  </a:ext>
                </a:extLst>
              </a:tr>
              <a:tr h="271984"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๑</a:t>
                      </a: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th-TH" sz="20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๕ อาจารย์นิเทศ (ฝึกงาน </a:t>
                      </a: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/</a:t>
                      </a:r>
                      <a:r>
                        <a:rPr lang="th-TH" sz="20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สหกิจศึกษา / ฝึกสอน)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๑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๕ ชั่วโมงภาระงาน ต่อ ๑ ชั่วโมงปฏิบัติการจริง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1253405"/>
                  </a:ext>
                </a:extLst>
              </a:tr>
              <a:tr h="271984"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๑.๖ ที่ปรึกษาโครงการในรายวิชาสหกิจและฝึกงาน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๔ ชั่วโมงภาระงาน ต่อ เรื่อง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786345"/>
                  </a:ext>
                </a:extLst>
              </a:tr>
            </a:tbl>
          </a:graphicData>
        </a:graphic>
      </p:graphicFrame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9D0E2526-77AC-37C1-6ED6-763E403E1A11}"/>
              </a:ext>
            </a:extLst>
          </p:cNvPr>
          <p:cNvSpPr txBox="1"/>
          <p:nvPr/>
        </p:nvSpPr>
        <p:spPr>
          <a:xfrm>
            <a:off x="202164" y="165871"/>
            <a:ext cx="329947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thaiDist"/>
            <a:r>
              <a:rPr lang="th-TH" sz="24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การสอนระดับปริญญาตรี</a:t>
            </a:r>
          </a:p>
        </p:txBody>
      </p:sp>
    </p:spTree>
    <p:extLst>
      <p:ext uri="{BB962C8B-B14F-4D97-AF65-F5344CB8AC3E}">
        <p14:creationId xmlns:p14="http://schemas.microsoft.com/office/powerpoint/2010/main" val="3637636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EE793CF9-227A-0469-F272-4447318E2E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113153"/>
              </p:ext>
            </p:extLst>
          </p:nvPr>
        </p:nvGraphicFramePr>
        <p:xfrm>
          <a:off x="1593971" y="1777342"/>
          <a:ext cx="9490795" cy="21736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29562">
                  <a:extLst>
                    <a:ext uri="{9D8B030D-6E8A-4147-A177-3AD203B41FA5}">
                      <a16:colId xmlns:a16="http://schemas.microsoft.com/office/drawing/2014/main" val="2251043235"/>
                    </a:ext>
                  </a:extLst>
                </a:gridCol>
                <a:gridCol w="4761233">
                  <a:extLst>
                    <a:ext uri="{9D8B030D-6E8A-4147-A177-3AD203B41FA5}">
                      <a16:colId xmlns:a16="http://schemas.microsoft.com/office/drawing/2014/main" val="2681603810"/>
                    </a:ext>
                  </a:extLst>
                </a:gridCol>
              </a:tblGrid>
              <a:tr h="42663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รายละเอียด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การคิดภาระงาน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6616"/>
                  </a:ext>
                </a:extLst>
              </a:tr>
              <a:tr h="380605"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๒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๑ วิชาบรรยาย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๓</a:t>
                      </a: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๕ ชั่วโมงภาระงาน ต่อ ๑ ชั่วโมงปฏิบัติการจริง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380564"/>
                  </a:ext>
                </a:extLst>
              </a:tr>
              <a:tr h="410547"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๒</a:t>
                      </a: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๒ วิชาปฏิบัติ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๑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๕ ชั่วโมงภาระงาน ต่อ ๑ ชั่วโมงปฏิบัติการจริง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736008"/>
                  </a:ext>
                </a:extLst>
              </a:tr>
              <a:tr h="485192"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๒</a:t>
                      </a: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๓ อาจารย์นิเทศ 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๑</a:t>
                      </a: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๕ ชั่วโมงภาระงาน ต่อ ๑ ชั่วโมงปฏิบัติการจริง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005834"/>
                  </a:ext>
                </a:extLst>
              </a:tr>
              <a:tr h="410546"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๒.๔ อาจารย์ที่ปรึกษางานวิจัยในชั้นเรียน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๔ ชั่วโมงภาระงาน ต่อเรื่อง 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358143"/>
                  </a:ext>
                </a:extLst>
              </a:tr>
            </a:tbl>
          </a:graphicData>
        </a:graphic>
      </p:graphicFrame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1E065ADF-5921-8ED5-3755-F0C204012E3F}"/>
              </a:ext>
            </a:extLst>
          </p:cNvPr>
          <p:cNvSpPr txBox="1"/>
          <p:nvPr/>
        </p:nvSpPr>
        <p:spPr>
          <a:xfrm>
            <a:off x="940059" y="732100"/>
            <a:ext cx="469348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2800" b="1" u="sng" dirty="0">
                <a:effectLst/>
                <a:ea typeface="Times New Roman" panose="02020603050405020304" pitchFamily="18" charset="0"/>
                <a:cs typeface="TH SarabunPSK" panose="020B0500040200020003" pitchFamily="34" charset="-34"/>
              </a:rPr>
              <a:t>การสอนระดับประกาศนียบัตรบัณฑิต</a:t>
            </a:r>
            <a:endParaRPr lang="th-TH" sz="2800" dirty="0"/>
          </a:p>
        </p:txBody>
      </p:sp>
    </p:spTree>
    <p:extLst>
      <p:ext uri="{BB962C8B-B14F-4D97-AF65-F5344CB8AC3E}">
        <p14:creationId xmlns:p14="http://schemas.microsoft.com/office/powerpoint/2010/main" val="1156533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631593E5-CFB1-9346-7DAE-91A0FFDA3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400862"/>
              </p:ext>
            </p:extLst>
          </p:nvPr>
        </p:nvGraphicFramePr>
        <p:xfrm>
          <a:off x="283417" y="1241934"/>
          <a:ext cx="11625165" cy="42390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49843">
                  <a:extLst>
                    <a:ext uri="{9D8B030D-6E8A-4147-A177-3AD203B41FA5}">
                      <a16:colId xmlns:a16="http://schemas.microsoft.com/office/drawing/2014/main" val="70501429"/>
                    </a:ext>
                  </a:extLst>
                </a:gridCol>
                <a:gridCol w="5775322">
                  <a:extLst>
                    <a:ext uri="{9D8B030D-6E8A-4147-A177-3AD203B41FA5}">
                      <a16:colId xmlns:a16="http://schemas.microsoft.com/office/drawing/2014/main" val="2784076831"/>
                    </a:ext>
                  </a:extLst>
                </a:gridCol>
              </a:tblGrid>
              <a:tr h="319205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th-TH" sz="2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รายละเอียด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2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การคิดภาระงาน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052341"/>
                  </a:ext>
                </a:extLst>
              </a:tr>
              <a:tr h="638410"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2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๓</a:t>
                      </a: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th-TH" sz="22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๑ วิชาบรรยาย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๓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th-TH" sz="2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๕ ชั่วโมงภาระงาน ต่อ ๑ ชั่วโมงปฏิบัติการจริง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693756"/>
                  </a:ext>
                </a:extLst>
              </a:tr>
              <a:tr h="638410"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2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๓</a:t>
                      </a: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th-TH" sz="22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๒ วิชาปฏิบัติ 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2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๑</a:t>
                      </a: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th-TH" sz="22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๕ ชั่วโมงภาระงาน ต่อ ๑ ชั่วโมงปฏิบัติการจริง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525830"/>
                  </a:ext>
                </a:extLst>
              </a:tr>
              <a:tr h="1938262"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๓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๓ การควบคุมวิทยานิพนธ์หรือกรรมการสอบวิทยานิพนธ์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- อาจารย์ที่ปรึกษาวิทยานิพนธ์หลัก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- 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อาจารย์ที่ปรึกษาวิทยานิพนธ์ร่วม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- กรรมการสอบวิทยานิพนธ์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- คณะกรรมการสอบเสนอหัวข้อ และสอบวัดคุณสมบัติ/ประมวลความรู้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endParaRPr lang="th-TH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๑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๕ ชั่วโมงภาระงาน ต่อ ๑ เรื่อง ต่อ สัปดาห์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(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คิดไม่เกิน ๔ ภาคการศึกษา)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๐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๕ ชั่วโมงภาระงาน ต่อ ๑ เรื่อง ต่อ สัปดาห์ 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(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คิดไม่เกิน ๔ ภาคการศึกษา)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๑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๕ ชั่วโมงภาระงาน ต่อ ๑ ชั่วโมงปฏิบัติการจริง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๑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๕ ชั่วโมงภาระงาน ต่อ ๑ ชั่วโมงปฏิบัติการจริง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15297"/>
                  </a:ext>
                </a:extLst>
              </a:tr>
              <a:tr h="638410"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2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๓</a:t>
                      </a: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th-TH" sz="22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๔ การควบคุมสารนิพนธ์/การค้นคว้าอิสระ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๑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th-TH" sz="2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๕ ชั่วโมงภาระงาน ต่อ ๑ เรื่อง ต่อ สัปดาห์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487389"/>
                  </a:ext>
                </a:extLst>
              </a:tr>
            </a:tbl>
          </a:graphicData>
        </a:graphic>
      </p:graphicFrame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C507B1ED-D2E6-1C05-2D4D-EC875DE9EBD4}"/>
              </a:ext>
            </a:extLst>
          </p:cNvPr>
          <p:cNvSpPr txBox="1"/>
          <p:nvPr/>
        </p:nvSpPr>
        <p:spPr>
          <a:xfrm>
            <a:off x="283417" y="392142"/>
            <a:ext cx="609755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2800" b="1" u="sng" dirty="0">
                <a:effectLst/>
                <a:ea typeface="Times New Roman" panose="02020603050405020304" pitchFamily="18" charset="0"/>
                <a:cs typeface="TH SarabunPSK" panose="020B0500040200020003" pitchFamily="34" charset="-34"/>
              </a:rPr>
              <a:t>การสอนระดับปริญญาโท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458179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F177317D-73C2-3698-E38B-176C99D28A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953238"/>
              </p:ext>
            </p:extLst>
          </p:nvPr>
        </p:nvGraphicFramePr>
        <p:xfrm>
          <a:off x="268255" y="1288884"/>
          <a:ext cx="11635274" cy="36152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51206">
                  <a:extLst>
                    <a:ext uri="{9D8B030D-6E8A-4147-A177-3AD203B41FA5}">
                      <a16:colId xmlns:a16="http://schemas.microsoft.com/office/drawing/2014/main" val="4034424659"/>
                    </a:ext>
                  </a:extLst>
                </a:gridCol>
                <a:gridCol w="5484068">
                  <a:extLst>
                    <a:ext uri="{9D8B030D-6E8A-4147-A177-3AD203B41FA5}">
                      <a16:colId xmlns:a16="http://schemas.microsoft.com/office/drawing/2014/main" val="83703862"/>
                    </a:ext>
                  </a:extLst>
                </a:gridCol>
              </a:tblGrid>
              <a:tr h="339811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รายละเอียด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การคิดภาระงาน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291925"/>
                  </a:ext>
                </a:extLst>
              </a:tr>
              <a:tr h="441322"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๓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๑ วิชาบรรยาย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๔ ชั่วโมงภาระงาน ต่อ ๑ ชั่วโมงปฏิบัติการจริง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867704"/>
                  </a:ext>
                </a:extLst>
              </a:tr>
              <a:tr h="461496"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๓</a:t>
                      </a: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๒ วิชาปฏิบัติ 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๑</a:t>
                      </a: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๕ ชั่วโมงภาระงาน ต่อ ๑ ชั่วโมงปฏิบัติการจริง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445166"/>
                  </a:ext>
                </a:extLst>
              </a:tr>
              <a:tr h="2291808"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๓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๓ การควบคุม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วิทยานิพนธ์หรือกรรมการสอบวิทยานิพนธ์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- อาจารย์ที่ปรึกษาวิทยานิพนธ์หลัก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- 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อาจารย์ที่ปรึกษาวิทยานิพนธ์ร่วม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- กรรมการสอบวิทยานิพนธ์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- คณะกรรมการสอบเสนอหัวข้อ และสอบวัดคุณสมบัติ/ประมวลความรู้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 </a:t>
                      </a: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๑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๗ ชั่วโมงภาระงาน ต่อ ๑ เรื่อง ต่อ สัปดาห์ (คิดไม่เกิน ๖ ภาคการศึกษา)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๐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๕ ชั่วโมงภาระงาน ต่อ ๑ เรื่อง ต่อ สัปดาห์ (คิดไม่เกิน ๖ ภาคการศึกษา)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๑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๕ ชั่วโมงภาระงาน ต่อ ๑ ชั่วโมงปฏิบัติการจริง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 algn="thaiDi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๑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๕ ชั่วโมงภาระงาน ต่อ ๑ ชั่วโมงปฏิบัติการจริง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882012"/>
                  </a:ext>
                </a:extLst>
              </a:tr>
            </a:tbl>
          </a:graphicData>
        </a:graphic>
      </p:graphicFrame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8212C615-8513-61C6-29FA-26EC50584B5E}"/>
              </a:ext>
            </a:extLst>
          </p:cNvPr>
          <p:cNvSpPr txBox="1"/>
          <p:nvPr/>
        </p:nvSpPr>
        <p:spPr>
          <a:xfrm>
            <a:off x="268255" y="424190"/>
            <a:ext cx="609755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2800" b="1" u="sng" dirty="0">
                <a:effectLst/>
                <a:ea typeface="Times New Roman" panose="02020603050405020304" pitchFamily="18" charset="0"/>
                <a:cs typeface="TH SarabunPSK" panose="020B0500040200020003" pitchFamily="34" charset="-34"/>
              </a:rPr>
              <a:t>การสอนระดับปริญญาเอก</a:t>
            </a:r>
            <a:endParaRPr lang="th-TH" dirty="0"/>
          </a:p>
        </p:txBody>
      </p:sp>
      <p:sp>
        <p:nvSpPr>
          <p:cNvPr id="8" name="กล่องข้อความ 7">
            <a:extLst>
              <a:ext uri="{FF2B5EF4-FFF2-40B4-BE49-F238E27FC236}">
                <a16:creationId xmlns:a16="http://schemas.microsoft.com/office/drawing/2014/main" id="{4A0ECED5-2C87-544A-28FD-92987159FF58}"/>
              </a:ext>
            </a:extLst>
          </p:cNvPr>
          <p:cNvSpPr txBox="1"/>
          <p:nvPr/>
        </p:nvSpPr>
        <p:spPr>
          <a:xfrm>
            <a:off x="1211520" y="5169006"/>
            <a:ext cx="10308577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457200" algn="thaiDist">
              <a:lnSpc>
                <a:spcPct val="115000"/>
              </a:lnSpc>
            </a:pPr>
            <a:r>
              <a:rPr lang="th-TH" sz="20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** กรณีที่มีอาจารย์ที่ปรึกษามากกว่า ๑ คน ให้คิดตามสัดส่วนภาระงานตามที่ได้ตกลงกันไว้เป็นลายลักษณ์อักษร **</a:t>
            </a:r>
            <a:endParaRPr lang="en-US" sz="2000" dirty="0">
              <a:effectLst/>
              <a:latin typeface="TH Sarabun New" panose="020B0500040200020003" pitchFamily="34" charset="-34"/>
              <a:ea typeface="Times New Roman" panose="02020603050405020304" pitchFamily="18" charset="0"/>
              <a:cs typeface="TH Sarabun New" panose="020B0500040200020003" pitchFamily="34" charset="-34"/>
            </a:endParaRPr>
          </a:p>
          <a:p>
            <a:pPr marL="457200" algn="thaiDist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6005463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อินทิกรัล">
  <a:themeElements>
    <a:clrScheme name="เหลือง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อินทิกรัล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อินทิกรัล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695</TotalTime>
  <Words>3289</Words>
  <Application>Microsoft Office PowerPoint</Application>
  <PresentationFormat>แบบจอกว้าง</PresentationFormat>
  <Paragraphs>418</Paragraphs>
  <Slides>25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25</vt:i4>
      </vt:variant>
    </vt:vector>
  </HeadingPairs>
  <TitlesOfParts>
    <vt:vector size="32" baseType="lpstr">
      <vt:lpstr>Calibri</vt:lpstr>
      <vt:lpstr>TH Sarabun New</vt:lpstr>
      <vt:lpstr>Times New Roman</vt:lpstr>
      <vt:lpstr>Tw Cen MT</vt:lpstr>
      <vt:lpstr>Tw Cen MT Condensed</vt:lpstr>
      <vt:lpstr>Wingdings 3</vt:lpstr>
      <vt:lpstr>อินทิกรัล</vt:lpstr>
      <vt:lpstr>หลักเกณฑ์การประเมินภาระงานบุคลากรสายผู้สอน (อาจารย์) ปีการศึกษา 2566 (มิถุนายน 2566-พฤษภาคม 2567) มหาวิทยาลัยวงษ์ชวลิตกุล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The End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หลักเกณฑ์และการประเมินผลการปฏิบัติงานของอาจารย์ ปีการศึกษา 2566 มหาวิทยาลัยวงษ์ชวลิตกุล</dc:title>
  <dc:creator>Administrator</dc:creator>
  <cp:lastModifiedBy>Administrator</cp:lastModifiedBy>
  <cp:revision>66</cp:revision>
  <dcterms:created xsi:type="dcterms:W3CDTF">2024-04-25T10:42:02Z</dcterms:created>
  <dcterms:modified xsi:type="dcterms:W3CDTF">2024-04-26T00:08:48Z</dcterms:modified>
</cp:coreProperties>
</file>