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sldIdLst>
    <p:sldId id="256" r:id="rId2"/>
    <p:sldId id="258" r:id="rId3"/>
    <p:sldId id="264" r:id="rId4"/>
    <p:sldId id="260" r:id="rId5"/>
    <p:sldId id="281" r:id="rId6"/>
    <p:sldId id="287" r:id="rId7"/>
    <p:sldId id="282" r:id="rId8"/>
    <p:sldId id="283" r:id="rId9"/>
    <p:sldId id="284" r:id="rId10"/>
    <p:sldId id="285" r:id="rId11"/>
    <p:sldId id="288" r:id="rId12"/>
    <p:sldId id="290" r:id="rId13"/>
    <p:sldId id="291" r:id="rId14"/>
    <p:sldId id="293" r:id="rId15"/>
    <p:sldId id="294" r:id="rId16"/>
    <p:sldId id="295" r:id="rId17"/>
    <p:sldId id="298" r:id="rId18"/>
    <p:sldId id="296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สไตล์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987" autoAdjust="0"/>
    <p:restoredTop sz="96379" autoAdjust="0"/>
  </p:normalViewPr>
  <p:slideViewPr>
    <p:cSldViewPr snapToGrid="0">
      <p:cViewPr>
        <p:scale>
          <a:sx n="89" d="100"/>
          <a:sy n="89" d="100"/>
        </p:scale>
        <p:origin x="480" y="6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FEE25DC-BE04-4689-A15B-FBA0ECDC9E1B}" type="datetimeFigureOut">
              <a:rPr lang="th-TH" smtClean="0"/>
              <a:t>25/04/67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A1089-5A0D-4C9A-B89D-55BE9745BD9C}" type="slidenum">
              <a:rPr lang="th-TH" smtClean="0"/>
              <a:t>‹#›</a:t>
            </a:fld>
            <a:endParaRPr lang="th-TH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271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E25DC-BE04-4689-A15B-FBA0ECDC9E1B}" type="datetimeFigureOut">
              <a:rPr lang="th-TH" smtClean="0"/>
              <a:t>25/04/67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A1089-5A0D-4C9A-B89D-55BE9745BD9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69866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E25DC-BE04-4689-A15B-FBA0ECDC9E1B}" type="datetimeFigureOut">
              <a:rPr lang="th-TH" smtClean="0"/>
              <a:t>25/04/67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A1089-5A0D-4C9A-B89D-55BE9745BD9C}" type="slidenum">
              <a:rPr lang="th-TH" smtClean="0"/>
              <a:t>‹#›</a:t>
            </a:fld>
            <a:endParaRPr lang="th-TH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6170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E25DC-BE04-4689-A15B-FBA0ECDC9E1B}" type="datetimeFigureOut">
              <a:rPr lang="th-TH" smtClean="0"/>
              <a:t>25/04/67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A1089-5A0D-4C9A-B89D-55BE9745BD9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59492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E25DC-BE04-4689-A15B-FBA0ECDC9E1B}" type="datetimeFigureOut">
              <a:rPr lang="th-TH" smtClean="0"/>
              <a:t>25/04/67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A1089-5A0D-4C9A-B89D-55BE9745BD9C}" type="slidenum">
              <a:rPr lang="th-TH" smtClean="0"/>
              <a:t>‹#›</a:t>
            </a:fld>
            <a:endParaRPr lang="th-TH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6579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E25DC-BE04-4689-A15B-FBA0ECDC9E1B}" type="datetimeFigureOut">
              <a:rPr lang="th-TH" smtClean="0"/>
              <a:t>25/04/67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A1089-5A0D-4C9A-B89D-55BE9745BD9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25108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E25DC-BE04-4689-A15B-FBA0ECDC9E1B}" type="datetimeFigureOut">
              <a:rPr lang="th-TH" smtClean="0"/>
              <a:t>25/04/67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A1089-5A0D-4C9A-B89D-55BE9745BD9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81250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E25DC-BE04-4689-A15B-FBA0ECDC9E1B}" type="datetimeFigureOut">
              <a:rPr lang="th-TH" smtClean="0"/>
              <a:t>25/04/67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A1089-5A0D-4C9A-B89D-55BE9745BD9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89125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E25DC-BE04-4689-A15B-FBA0ECDC9E1B}" type="datetimeFigureOut">
              <a:rPr lang="th-TH" smtClean="0"/>
              <a:t>25/04/67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A1089-5A0D-4C9A-B89D-55BE9745BD9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2740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E25DC-BE04-4689-A15B-FBA0ECDC9E1B}" type="datetimeFigureOut">
              <a:rPr lang="th-TH" smtClean="0"/>
              <a:t>25/04/67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A1089-5A0D-4C9A-B89D-55BE9745BD9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00504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E25DC-BE04-4689-A15B-FBA0ECDC9E1B}" type="datetimeFigureOut">
              <a:rPr lang="th-TH" smtClean="0"/>
              <a:t>25/04/67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A1089-5A0D-4C9A-B89D-55BE9745BD9C}" type="slidenum">
              <a:rPr lang="th-TH" smtClean="0"/>
              <a:t>‹#›</a:t>
            </a:fld>
            <a:endParaRPr lang="th-TH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4568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EE25DC-BE04-4689-A15B-FBA0ECDC9E1B}" type="datetimeFigureOut">
              <a:rPr lang="th-TH" smtClean="0"/>
              <a:t>25/04/67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F26A1089-5A0D-4C9A-B89D-55BE9745BD9C}" type="slidenum">
              <a:rPr lang="th-TH" smtClean="0"/>
              <a:t>‹#›</a:t>
            </a:fld>
            <a:endParaRPr lang="th-TH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7245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49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88DEE73-DC00-4FBB-2EE2-32125EF8E6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3164" y="1409252"/>
            <a:ext cx="10013729" cy="2677509"/>
          </a:xfr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br>
              <a:rPr lang="th-TH" b="1" dirty="0"/>
            </a:br>
            <a:r>
              <a:rPr lang="th-TH" b="1" dirty="0"/>
              <a:t>หลักเกณฑ์การประเมินภาระงานบุคลากร</a:t>
            </a:r>
            <a:br>
              <a:rPr lang="th-TH" b="1" dirty="0"/>
            </a:br>
            <a:r>
              <a:rPr lang="th-TH" b="1" dirty="0"/>
              <a:t>สายสนับสนุน ปีการศึกษา 2566</a:t>
            </a:r>
            <a:br>
              <a:rPr lang="th-TH" b="1" dirty="0"/>
            </a:br>
            <a:r>
              <a:rPr lang="th-TH" b="1" dirty="0"/>
              <a:t>(มิถุนายน 2566-พฤษภาคม 2567)</a:t>
            </a:r>
            <a:br>
              <a:rPr lang="th-TH" b="1" dirty="0"/>
            </a:br>
            <a:r>
              <a:rPr lang="th-TH" b="1" dirty="0"/>
              <a:t>มหาวิทยาลัยวงษ์ชวลิตกุล</a:t>
            </a:r>
            <a:br>
              <a:rPr lang="th-TH" b="1" dirty="0"/>
            </a:br>
            <a:endParaRPr lang="th-TH" b="1" dirty="0"/>
          </a:p>
        </p:txBody>
      </p:sp>
      <p:sp>
        <p:nvSpPr>
          <p:cNvPr id="6" name="กล่องข้อความ 5">
            <a:extLst>
              <a:ext uri="{FF2B5EF4-FFF2-40B4-BE49-F238E27FC236}">
                <a16:creationId xmlns:a16="http://schemas.microsoft.com/office/drawing/2014/main" id="{67246C4F-DCE5-56E6-7AF0-39E977F112DB}"/>
              </a:ext>
            </a:extLst>
          </p:cNvPr>
          <p:cNvSpPr txBox="1"/>
          <p:nvPr/>
        </p:nvSpPr>
        <p:spPr>
          <a:xfrm>
            <a:off x="8480533" y="4917410"/>
            <a:ext cx="354651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สำนักทรัพยากรมนุษย์ </a:t>
            </a:r>
          </a:p>
          <a:p>
            <a:r>
              <a:rPr lang="th-TH" sz="20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(</a:t>
            </a:r>
            <a:r>
              <a:rPr lang="en-US" sz="20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Human Resource Management Office)</a:t>
            </a:r>
            <a:endParaRPr lang="th-TH" sz="2000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r>
              <a:rPr lang="th-TH" sz="20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ศูนย์เทคโนโลยีสารสนเทศ </a:t>
            </a:r>
          </a:p>
          <a:p>
            <a:r>
              <a:rPr lang="th-TH" sz="20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(</a:t>
            </a:r>
            <a:r>
              <a:rPr lang="en-US" sz="20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Information Technology Center)</a:t>
            </a:r>
            <a:endParaRPr lang="th-TH" sz="2000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7" name="กล่องข้อความ 6">
            <a:extLst>
              <a:ext uri="{FF2B5EF4-FFF2-40B4-BE49-F238E27FC236}">
                <a16:creationId xmlns:a16="http://schemas.microsoft.com/office/drawing/2014/main" id="{C23D96DE-C2B4-AF1E-60B2-B9DF74F6EFFF}"/>
              </a:ext>
            </a:extLst>
          </p:cNvPr>
          <p:cNvSpPr txBox="1"/>
          <p:nvPr/>
        </p:nvSpPr>
        <p:spPr>
          <a:xfrm>
            <a:off x="8584164" y="6388592"/>
            <a:ext cx="18474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/>
              <a:t>วันที่ 26 เมษายน 2567</a:t>
            </a:r>
          </a:p>
        </p:txBody>
      </p:sp>
      <p:pic>
        <p:nvPicPr>
          <p:cNvPr id="11266" name="Picture 2">
            <a:extLst>
              <a:ext uri="{FF2B5EF4-FFF2-40B4-BE49-F238E27FC236}">
                <a16:creationId xmlns:a16="http://schemas.microsoft.com/office/drawing/2014/main" id="{9ABDF17F-7C73-9474-0DBF-A009B1FD7F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334" y="0"/>
            <a:ext cx="1581375" cy="1581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46796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กล่องข้อความ 3">
            <a:extLst>
              <a:ext uri="{FF2B5EF4-FFF2-40B4-BE49-F238E27FC236}">
                <a16:creationId xmlns:a16="http://schemas.microsoft.com/office/drawing/2014/main" id="{FBC5A4CC-2941-9307-F197-4ECAA09A1928}"/>
              </a:ext>
            </a:extLst>
          </p:cNvPr>
          <p:cNvSpPr txBox="1"/>
          <p:nvPr/>
        </p:nvSpPr>
        <p:spPr>
          <a:xfrm>
            <a:off x="609600" y="262797"/>
            <a:ext cx="11038114" cy="1877437"/>
          </a:xfrm>
          <a:prstGeom prst="rect">
            <a:avLst/>
          </a:prstGeom>
          <a:solidFill>
            <a:srgbClr val="FFCCFF"/>
          </a:solidFill>
        </p:spPr>
        <p:txBody>
          <a:bodyPr wrap="square">
            <a:spAutoFit/>
          </a:bodyPr>
          <a:lstStyle/>
          <a:p>
            <a:pPr algn="thaiDist"/>
            <a:r>
              <a:rPr lang="th-TH" sz="3200" b="1" dirty="0"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3</a:t>
            </a:r>
            <a:r>
              <a:rPr lang="th-TH" sz="3200" b="1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. ภาระงานยุทธศาสตร์ </a:t>
            </a:r>
          </a:p>
          <a:p>
            <a:pPr algn="thaiDist"/>
            <a:r>
              <a:rPr lang="th-TH" sz="2800" b="1" dirty="0"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	</a:t>
            </a:r>
            <a:r>
              <a:rPr lang="th-TH" sz="2800" b="1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หมายถึง ภาระงานภายใต้โครงการยุทธศาสตร์ที่มีการกำหนดตัวชี้วัด (</a:t>
            </a:r>
            <a:r>
              <a:rPr lang="en-US" sz="2800" b="1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KPI)</a:t>
            </a:r>
            <a:r>
              <a:rPr lang="th-TH" sz="2800" b="1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ระดับหน่วยงาน/ </a:t>
            </a:r>
            <a:r>
              <a:rPr lang="th-TH" sz="2800" b="1" dirty="0"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                    </a:t>
            </a:r>
            <a:r>
              <a:rPr lang="th-TH" sz="2800" b="1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มหาวิทยาลัยในแต่ละปีงบประมาณ  </a:t>
            </a:r>
          </a:p>
          <a:p>
            <a:pPr algn="ctr"/>
            <a:r>
              <a:rPr lang="th-TH" sz="2800" b="1" dirty="0"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	**</a:t>
            </a:r>
            <a:r>
              <a:rPr lang="th-TH" sz="2800" b="1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โดยเลือกการปฏิบัติงานของท่าน ตามความเป็นจริง**</a:t>
            </a:r>
          </a:p>
        </p:txBody>
      </p:sp>
      <p:graphicFrame>
        <p:nvGraphicFramePr>
          <p:cNvPr id="5" name="ตาราง 4">
            <a:extLst>
              <a:ext uri="{FF2B5EF4-FFF2-40B4-BE49-F238E27FC236}">
                <a16:creationId xmlns:a16="http://schemas.microsoft.com/office/drawing/2014/main" id="{4B5C590F-3CD2-831B-A684-0045C1DB85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6748074"/>
              </p:ext>
            </p:extLst>
          </p:nvPr>
        </p:nvGraphicFramePr>
        <p:xfrm>
          <a:off x="609600" y="2281110"/>
          <a:ext cx="11038114" cy="40842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860005">
                  <a:extLst>
                    <a:ext uri="{9D8B030D-6E8A-4147-A177-3AD203B41FA5}">
                      <a16:colId xmlns:a16="http://schemas.microsoft.com/office/drawing/2014/main" val="2038401964"/>
                    </a:ext>
                  </a:extLst>
                </a:gridCol>
                <a:gridCol w="4178109">
                  <a:extLst>
                    <a:ext uri="{9D8B030D-6E8A-4147-A177-3AD203B41FA5}">
                      <a16:colId xmlns:a16="http://schemas.microsoft.com/office/drawing/2014/main" val="2105191409"/>
                    </a:ext>
                  </a:extLst>
                </a:gridCol>
              </a:tblGrid>
              <a:tr h="426632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</a:pPr>
                      <a:r>
                        <a:rPr lang="th-TH" sz="2000" b="1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รายละเอียด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000" b="1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การคิดภาระงาน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5899002"/>
                  </a:ext>
                </a:extLst>
              </a:tr>
              <a:tr h="380605">
                <a:tc>
                  <a:txBody>
                    <a:bodyPr/>
                    <a:lstStyle/>
                    <a:p>
                      <a:pPr algn="thaiDist"/>
                      <a:r>
                        <a:rPr lang="th-TH" sz="2000" b="1" kern="1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- เป็นผู้รับผิดชอบหลักโครงการ/กิจกรรม ที่ดำเนินงานภายใต้แผนยุทธศาสตร์และกลยุทธ์ของมหาวิทยาลัย และมีผลบรรลุสำเร็จทุกเป้าหมายของโครงการ/กิจกรรม</a:t>
                      </a: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 (</a:t>
                      </a:r>
                      <a:r>
                        <a:rPr lang="th-TH" sz="2000" b="1" kern="1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ระบุชื่อ และรหัสโครงการ/กิจกรรม) โดยต้องได้รับการรับรองจากหัวหน้างาน</a:t>
                      </a:r>
                      <a:endParaRPr lang="en-US" sz="2000" b="1" kern="12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+mn-ea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thaiDist"/>
                      <a:endParaRPr lang="th-TH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Calibri" panose="020F0502020204030204" pitchFamily="34" charset="0"/>
                        <a:cs typeface="TH Sarabun New" panose="020B0500040200020003" pitchFamily="34" charset="-34"/>
                      </a:endParaRPr>
                    </a:p>
                    <a:p>
                      <a:pPr algn="thaiDist"/>
                      <a:endParaRPr lang="th-TH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Calibri" panose="020F0502020204030204" pitchFamily="34" charset="0"/>
                        <a:cs typeface="TH Sarabun New" panose="020B0500040200020003" pitchFamily="34" charset="-34"/>
                      </a:endParaRPr>
                    </a:p>
                    <a:p>
                      <a:pPr algn="thaiDist"/>
                      <a:endParaRPr lang="th-TH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Calibri" panose="020F0502020204030204" pitchFamily="34" charset="0"/>
                        <a:cs typeface="TH Sarabun New" panose="020B0500040200020003" pitchFamily="34" charset="-34"/>
                      </a:endParaRPr>
                    </a:p>
                    <a:p>
                      <a:pPr algn="thaiDist"/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Calibri" panose="020F0502020204030204" pitchFamily="34" charset="0"/>
                          <a:cs typeface="TH Sarabun New" panose="020B0500040200020003" pitchFamily="34" charset="-34"/>
                        </a:rPr>
                        <a:t>จำนวนงาน ต่อ ภาระงานตามชั่วโมงที่</a:t>
                      </a:r>
                      <a:r>
                        <a:rPr lang="th-TH" sz="2000" dirty="0" err="1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Calibri" panose="020F0502020204030204" pitchFamily="34" charset="0"/>
                          <a:cs typeface="TH Sarabun New" panose="020B0500040200020003" pitchFamily="34" charset="-34"/>
                        </a:rPr>
                        <a:t>ปฎิบั</a:t>
                      </a: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Calibri" panose="020F0502020204030204" pitchFamily="34" charset="0"/>
                          <a:cs typeface="TH Sarabun New" panose="020B0500040200020003" pitchFamily="34" charset="-34"/>
                        </a:rPr>
                        <a:t>ติงาน (ปีการศึกษา)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Calibri" panose="020F050202020403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8446224"/>
                  </a:ext>
                </a:extLst>
              </a:tr>
              <a:tr h="380605">
                <a:tc>
                  <a:txBody>
                    <a:bodyPr/>
                    <a:lstStyle/>
                    <a:p>
                      <a:pPr marL="0" marR="0" lvl="0" indent="0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kern="1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- เป็นผู้ร่วมโครงการ/กิจกรรม ที่ดำเนินงานภายใต้แผนยุทธศาสตร์และกลยุทธ์ของมหาวิทยาลัย และมีผลบรรลุสำเร็จทุกเป้าหมายของโครงการ/กิจกรรม (ระบุชื่อ และรหัสโครงการ/กิจกรรม)        โดยต้องได้รับการรับรองจากหัวหน้างาน</a:t>
                      </a:r>
                      <a:endParaRPr lang="en-US" sz="2000" b="1" kern="12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+mn-ea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thaiDist"/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Calibri" panose="020F050202020403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884102"/>
                  </a:ext>
                </a:extLst>
              </a:tr>
              <a:tr h="380605">
                <a:tc>
                  <a:txBody>
                    <a:bodyPr/>
                    <a:lstStyle/>
                    <a:p>
                      <a:pPr marL="0" marR="0" lvl="0" indent="0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kern="1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- เป็นผู้รับผิดชอบหลักโครงการ/กิจกรรม ที่ดำเนินงานภายใต้แผนยุทธศาสตร์และกลยุทธ์ของมหาวิทยาลัย และมีผลบรรลุสำเร็จบางส่วนตามเป้าหมายของโครงการ/กิจกรรม (ระบุชื่อ และรหัสโครงการ/กิจกรรม) โดยต้องได้รับการรับรองจากหัวหน้างาน</a:t>
                      </a:r>
                      <a:endParaRPr lang="en-US" sz="2000" b="1" kern="12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+mn-ea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thaiDist"/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Calibri" panose="020F050202020403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4327940"/>
                  </a:ext>
                </a:extLst>
              </a:tr>
              <a:tr h="380605">
                <a:tc>
                  <a:txBody>
                    <a:bodyPr/>
                    <a:lstStyle/>
                    <a:p>
                      <a:pPr algn="thaiDist"/>
                      <a:r>
                        <a:rPr lang="th-TH" sz="2000" b="1" kern="1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- เป็นผู้ร่วมโครงการ/กิจกรรม ที่ดำเนินงานภายใต้แผนยุทธศาสตร์และกลยุทธ์ของมหาวิทยาลัย และมีผลบรรลุสำเร็จบางส่วนตามเป้าหมายของโครงการ/กิจกรรม (ระบุชื่อ และรหัสโครงการ/กิจกรรม) โดยต้องได้รับการรับรองจากหัวหน้างาน</a:t>
                      </a:r>
                      <a:endParaRPr lang="en-US" sz="2000" b="1" kern="12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+mn-ea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thaiDist"/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Calibri" panose="020F050202020403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61231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52434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67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กล่องข้อความ 4">
            <a:extLst>
              <a:ext uri="{FF2B5EF4-FFF2-40B4-BE49-F238E27FC236}">
                <a16:creationId xmlns:a16="http://schemas.microsoft.com/office/drawing/2014/main" id="{F7DD2DCB-3798-3311-7E5A-B5B7CA5AEB89}"/>
              </a:ext>
            </a:extLst>
          </p:cNvPr>
          <p:cNvSpPr txBox="1"/>
          <p:nvPr/>
        </p:nvSpPr>
        <p:spPr>
          <a:xfrm>
            <a:off x="615820" y="858628"/>
            <a:ext cx="11010123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thaiDist"/>
            <a:r>
              <a:rPr lang="th-TH" sz="2400" b="1" u="sng" dirty="0">
                <a:effectLst/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ตัวอย่าง </a:t>
            </a:r>
            <a:endParaRPr lang="en-US" sz="2400" b="1" u="sng" dirty="0">
              <a:effectLst/>
              <a:latin typeface="TH Sarabun New" panose="020B0500040200020003" pitchFamily="34" charset="-34"/>
              <a:ea typeface="Calibri" panose="020F0502020204030204" pitchFamily="34" charset="0"/>
              <a:cs typeface="TH Sarabun New" panose="020B0500040200020003" pitchFamily="34" charset="-34"/>
            </a:endParaRPr>
          </a:p>
          <a:p>
            <a:pPr algn="thaiDist"/>
            <a:r>
              <a:rPr lang="th-TH" sz="2400" dirty="0">
                <a:effectLst/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	1. นายทาน เป็นผู้รับผิดชอบหลักโครงการ/กิจกรรม.................. (รหัสโครงการ.......) ที่ดำเนินงานภายใต้แผนยุทธศาสตร์และ   กลยุทธ์ของมหาวิทยาลัย และมีผลบรรลุสำเร็จทุกเป้าหมายของโครงการ/กิจกรรม ใช้เวลาในการดำเนินงาน 3 เดือน ตั้งแต่เดือนมิถุนายน 2566-เดือนสิงหาคม 2566 โดยคิดเป็นชั่วโมงภาระงาน 7*60 วันทำการ เท่ากับ 420 ชั่วโมงภาระงาน   ดังนั้น คิดภาระงาน คือ                           420 ชั่วโมงภาระงานต่อปีการศึกษา</a:t>
            </a:r>
          </a:p>
          <a:p>
            <a:pPr algn="thaiDist"/>
            <a:endParaRPr lang="en-US" sz="2400" dirty="0">
              <a:effectLst/>
              <a:latin typeface="TH Sarabun New" panose="020B0500040200020003" pitchFamily="34" charset="-34"/>
              <a:ea typeface="Calibri" panose="020F0502020204030204" pitchFamily="34" charset="0"/>
              <a:cs typeface="TH Sarabun New" panose="020B0500040200020003" pitchFamily="34" charset="-34"/>
            </a:endParaRPr>
          </a:p>
          <a:p>
            <a:pPr algn="thaiDist"/>
            <a:r>
              <a:rPr lang="th-TH" sz="2400" dirty="0">
                <a:effectLst/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	2. นายทาน เป็นผู้ร่วมโครงการ/กิจกรรม.................. (รหัสโครงการ.....) ที่ดำเนินงานภายใต้แผนยุทธศาสตร์และกลยุทธ์ของมหาวิทยาลัย และมีผลบรรลุสำเร็จบางส่วนตามเป้าหมายของโครงการ/กิจกรรม ใช้เวลาในการดำเนินงานในส่วนตนเองรับผิดชอบ                     จำนวน 2 วัน โดยคิดเป็นชั่วโมงภาระงาน 7*2 วันทำการ เท่ากับ 14 ชั่วโมงภาระงาน  ดังนั้น คิดภาระงาน คือ 14 ชั่วโมงภาระงานต่อปีการศึกษา</a:t>
            </a:r>
            <a:endParaRPr lang="en-US" sz="2400" dirty="0">
              <a:effectLst/>
              <a:latin typeface="TH Sarabun New" panose="020B0500040200020003" pitchFamily="34" charset="-34"/>
              <a:ea typeface="Calibri" panose="020F0502020204030204" pitchFamily="34" charset="0"/>
              <a:cs typeface="TH Sarabun New" panose="020B0500040200020003" pitchFamily="34" charset="-34"/>
            </a:endParaRPr>
          </a:p>
          <a:p>
            <a:r>
              <a:rPr lang="th-TH" sz="24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 </a:t>
            </a:r>
          </a:p>
          <a:p>
            <a:pPr algn="ctr"/>
            <a:r>
              <a:rPr lang="th-TH" sz="2400" b="1" dirty="0"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**</a:t>
            </a:r>
            <a:r>
              <a:rPr lang="th-TH" sz="2400" b="1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รวมภาระงานด้านนี้ เท่ากับ 420 + 14 เท่ากับ 434 ชั่วโมงภาระงานต่อปีการศึกษา** </a:t>
            </a:r>
            <a:endParaRPr lang="th-TH" sz="2400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5697895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กล่องข้อความ 3">
            <a:extLst>
              <a:ext uri="{FF2B5EF4-FFF2-40B4-BE49-F238E27FC236}">
                <a16:creationId xmlns:a16="http://schemas.microsoft.com/office/drawing/2014/main" id="{FBC5A4CC-2941-9307-F197-4ECAA09A1928}"/>
              </a:ext>
            </a:extLst>
          </p:cNvPr>
          <p:cNvSpPr txBox="1"/>
          <p:nvPr/>
        </p:nvSpPr>
        <p:spPr>
          <a:xfrm>
            <a:off x="609600" y="262797"/>
            <a:ext cx="10972800" cy="2246769"/>
          </a:xfrm>
          <a:prstGeom prst="rect">
            <a:avLst/>
          </a:prstGeom>
          <a:solidFill>
            <a:srgbClr val="FFCCFF"/>
          </a:solidFill>
        </p:spPr>
        <p:txBody>
          <a:bodyPr wrap="square">
            <a:spAutoFit/>
          </a:bodyPr>
          <a:lstStyle/>
          <a:p>
            <a:pPr algn="thaiDist"/>
            <a:r>
              <a:rPr lang="th-TH" sz="2800" b="1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4. ภาระงานงานอื่น ๆ ที่ได้รับมอบหมาย  </a:t>
            </a:r>
          </a:p>
          <a:p>
            <a:pPr algn="thaiDist"/>
            <a:r>
              <a:rPr lang="th-TH" sz="2800" b="1" dirty="0"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	</a:t>
            </a:r>
            <a:r>
              <a:rPr lang="th-TH" sz="2800" b="1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หมายถึง ภาระงานอื่น ๆ ที่ได้รับมอบหมายจากผู้บังคับบัญชา หรือ หัวหน้างานเป็นครั้งคราว ไม่ได้เป็น</a:t>
            </a:r>
          </a:p>
          <a:p>
            <a:pPr algn="thaiDist"/>
            <a:r>
              <a:rPr lang="th-TH" sz="2800" b="1" dirty="0"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                     </a:t>
            </a:r>
            <a:r>
              <a:rPr lang="th-TH" sz="2800" b="1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งานประจำตามตำแหน่งหน้าที่รับผิดชอบ หรือ งานประจำหน้าที่ โดยได้รับมอบหมายเป็น                  </a:t>
            </a:r>
          </a:p>
          <a:p>
            <a:pPr algn="thaiDist"/>
            <a:r>
              <a:rPr lang="th-TH" sz="2800" b="1" dirty="0"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                     </a:t>
            </a:r>
            <a:r>
              <a:rPr lang="th-TH" sz="2800" b="1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ลายลักษณ์อักษรจากหัวหน้างาน </a:t>
            </a:r>
          </a:p>
          <a:p>
            <a:pPr algn="ctr"/>
            <a:r>
              <a:rPr lang="th-TH" sz="2800" b="1" dirty="0"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	**</a:t>
            </a:r>
            <a:r>
              <a:rPr lang="th-TH" sz="2800" b="1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โดยเลือกการปฏิบัติงานของท่าน ตามความเป็นจริง**</a:t>
            </a:r>
          </a:p>
        </p:txBody>
      </p:sp>
      <p:graphicFrame>
        <p:nvGraphicFramePr>
          <p:cNvPr id="5" name="ตาราง 4">
            <a:extLst>
              <a:ext uri="{FF2B5EF4-FFF2-40B4-BE49-F238E27FC236}">
                <a16:creationId xmlns:a16="http://schemas.microsoft.com/office/drawing/2014/main" id="{4B5C590F-3CD2-831B-A684-0045C1DB85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3486873"/>
              </p:ext>
            </p:extLst>
          </p:nvPr>
        </p:nvGraphicFramePr>
        <p:xfrm>
          <a:off x="544286" y="2824153"/>
          <a:ext cx="11038114" cy="26508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860005">
                  <a:extLst>
                    <a:ext uri="{9D8B030D-6E8A-4147-A177-3AD203B41FA5}">
                      <a16:colId xmlns:a16="http://schemas.microsoft.com/office/drawing/2014/main" val="2038401964"/>
                    </a:ext>
                  </a:extLst>
                </a:gridCol>
                <a:gridCol w="4178109">
                  <a:extLst>
                    <a:ext uri="{9D8B030D-6E8A-4147-A177-3AD203B41FA5}">
                      <a16:colId xmlns:a16="http://schemas.microsoft.com/office/drawing/2014/main" val="2105191409"/>
                    </a:ext>
                  </a:extLst>
                </a:gridCol>
              </a:tblGrid>
              <a:tr h="426632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</a:pPr>
                      <a:r>
                        <a:rPr lang="th-TH" sz="2400" b="1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รายละเอียด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400" b="1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การคิดภาระงาน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5899002"/>
                  </a:ext>
                </a:extLst>
              </a:tr>
              <a:tr h="380605">
                <a:tc>
                  <a:txBody>
                    <a:bodyPr/>
                    <a:lstStyle/>
                    <a:p>
                      <a:pPr algn="thaiDist"/>
                      <a:r>
                        <a:rPr lang="en-US" sz="2400" b="1" kern="1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-</a:t>
                      </a:r>
                      <a:r>
                        <a:rPr lang="th-TH" sz="2400" b="1" kern="1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 ได้รับมอบหมายให้ไปปฏิบัติงานหรือการเข้าร่วมประชุม อบรม สัมมนาแทนหัวหน้างาน โดยต้องได้รับการรับรองจากหัวหน้างาน</a:t>
                      </a:r>
                      <a:endParaRPr lang="en-US" sz="2400" b="1" kern="12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+mn-ea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thaiDist"/>
                      <a:endParaRPr lang="th-TH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Calibri" panose="020F0502020204030204" pitchFamily="34" charset="0"/>
                        <a:cs typeface="TH Sarabun New" panose="020B0500040200020003" pitchFamily="34" charset="-34"/>
                      </a:endParaRPr>
                    </a:p>
                    <a:p>
                      <a:pPr algn="thaiDist"/>
                      <a:endParaRPr lang="th-TH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Calibri" panose="020F0502020204030204" pitchFamily="34" charset="0"/>
                        <a:cs typeface="TH Sarabun New" panose="020B0500040200020003" pitchFamily="34" charset="-34"/>
                      </a:endParaRPr>
                    </a:p>
                    <a:p>
                      <a:pPr algn="thaiDist"/>
                      <a:r>
                        <a:rPr lang="th-TH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จำนวนงานที่ได้รับมอบหมาย ต่อ ภาระงานตามชั่วโมงที่</a:t>
                      </a:r>
                      <a:r>
                        <a:rPr lang="th-TH" sz="20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ปฎิบั</a:t>
                      </a:r>
                      <a:r>
                        <a:rPr lang="th-TH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ติงาน (ปีการศึกษา)</a:t>
                      </a:r>
                      <a:endParaRPr lang="en-US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8446224"/>
                  </a:ext>
                </a:extLst>
              </a:tr>
              <a:tr h="380605">
                <a:tc>
                  <a:txBody>
                    <a:bodyPr/>
                    <a:lstStyle/>
                    <a:p>
                      <a:pPr algn="thaiDist"/>
                      <a:r>
                        <a:rPr lang="th-TH" sz="2400" b="1" kern="1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- มีส่วนร่วมเป็นกรรมการทำงานข้ามสายงานภายในมหาวิทยาลัย เช่น งานโครงการ/กิจกรรมต่าง ๆ โดยต้องได้รับการรับรองจากหัวหน้างาน</a:t>
                      </a:r>
                      <a:endParaRPr lang="en-US" sz="2400" b="1" kern="12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+mn-ea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thaiDist"/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Calibri" panose="020F050202020403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884102"/>
                  </a:ext>
                </a:extLst>
              </a:tr>
              <a:tr h="761210">
                <a:tc>
                  <a:txBody>
                    <a:bodyPr/>
                    <a:lstStyle/>
                    <a:p>
                      <a:pPr algn="thaiDist"/>
                      <a:r>
                        <a:rPr lang="th-TH" sz="2400" b="1" kern="1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- เป็นกรรมการหรือเข้าร่วมในโครงการภายนอกมหาวิทยาลัยที่ไม่ได้เป็นภาระงานประจำ โดยต้องได้รับการรับรองจากหัวหน้างาน</a:t>
                      </a:r>
                      <a:endParaRPr lang="en-US" sz="2400" b="1" kern="12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+mn-ea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thaiDist"/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Calibri" panose="020F050202020403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43279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4975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67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กล่องข้อความ 4">
            <a:extLst>
              <a:ext uri="{FF2B5EF4-FFF2-40B4-BE49-F238E27FC236}">
                <a16:creationId xmlns:a16="http://schemas.microsoft.com/office/drawing/2014/main" id="{C5B3F2AD-6559-A8C8-5B0B-60F763FAEEE1}"/>
              </a:ext>
            </a:extLst>
          </p:cNvPr>
          <p:cNvSpPr txBox="1"/>
          <p:nvPr/>
        </p:nvSpPr>
        <p:spPr>
          <a:xfrm>
            <a:off x="774441" y="1012954"/>
            <a:ext cx="10720873" cy="42780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2800" u="sng" dirty="0">
                <a:effectLst/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ตัวอย่าง</a:t>
            </a:r>
            <a:endParaRPr lang="en-US" sz="2400" dirty="0">
              <a:effectLst/>
              <a:latin typeface="TH Sarabun New" panose="020B0500040200020003" pitchFamily="34" charset="-34"/>
              <a:ea typeface="Calibri" panose="020F0502020204030204" pitchFamily="34" charset="0"/>
              <a:cs typeface="TH Sarabun New" panose="020B0500040200020003" pitchFamily="34" charset="-34"/>
            </a:endParaRPr>
          </a:p>
          <a:p>
            <a:pPr algn="thaiDist"/>
            <a:r>
              <a:rPr lang="th-TH" sz="2800" dirty="0">
                <a:effectLst/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	1. นายทาน ได้รับมอบหมายจากหัวหน้า ให้ไปปฏิบัติงานหรือการเข้าร่วมประชุมการวางแผนกลยุทธ์มหาวิทยาลัย ปี 2567 ในวันที่ 20 มกราคม 2567 เป็นเวลา 6 ชั่วโมง ดังนั้น คิดภาระงาน คือ 6 ชั่วโมงภาระงานต่อปีการศึกษา</a:t>
            </a:r>
          </a:p>
          <a:p>
            <a:pPr algn="thaiDist"/>
            <a:endParaRPr lang="en-US" sz="2400" dirty="0">
              <a:effectLst/>
              <a:latin typeface="TH Sarabun New" panose="020B0500040200020003" pitchFamily="34" charset="-34"/>
              <a:ea typeface="Calibri" panose="020F0502020204030204" pitchFamily="34" charset="0"/>
              <a:cs typeface="TH Sarabun New" panose="020B0500040200020003" pitchFamily="34" charset="-34"/>
            </a:endParaRPr>
          </a:p>
          <a:p>
            <a:pPr algn="thaiDist"/>
            <a:r>
              <a:rPr lang="th-TH" sz="2800" dirty="0">
                <a:effectLst/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	2. นายทาน มีส่วนร่วมเป็นกรรมการทำงานข้ามสายงานภายในมหาวิทยาลัยในกิจกรรมวันแม่ ในวันที่ 12 สิงหาคม 2566 โดยมีประกาศแต่งตั้งการทำงาน ปฏิบัติงานเป็นเวลา 10 ชั่วโมง ดังนั้น คิดภาระงาน คือ 10 ชั่วโมงภาระงานต่อปีการศึกษา</a:t>
            </a:r>
          </a:p>
          <a:p>
            <a:pPr algn="thaiDist"/>
            <a:endParaRPr lang="en-US" sz="2400" dirty="0">
              <a:effectLst/>
              <a:latin typeface="TH Sarabun New" panose="020B0500040200020003" pitchFamily="34" charset="-34"/>
              <a:ea typeface="Calibri" panose="020F0502020204030204" pitchFamily="34" charset="0"/>
              <a:cs typeface="TH Sarabun New" panose="020B0500040200020003" pitchFamily="34" charset="-34"/>
            </a:endParaRPr>
          </a:p>
          <a:p>
            <a:pPr algn="ctr"/>
            <a:r>
              <a:rPr lang="th-TH" sz="28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   </a:t>
            </a:r>
            <a:r>
              <a:rPr lang="th-TH" sz="2800" b="1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**รวมภาระงานด้านนี้ เท่ากับ 6 + 10 เท่ากับ 16 ชั่วโมงภาระงานต่อปีการศึกษา**</a:t>
            </a:r>
            <a:endParaRPr lang="th-TH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8481631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67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กล่องข้อความ 3">
            <a:extLst>
              <a:ext uri="{FF2B5EF4-FFF2-40B4-BE49-F238E27FC236}">
                <a16:creationId xmlns:a16="http://schemas.microsoft.com/office/drawing/2014/main" id="{FBC5A4CC-2941-9307-F197-4ECAA09A1928}"/>
              </a:ext>
            </a:extLst>
          </p:cNvPr>
          <p:cNvSpPr txBox="1"/>
          <p:nvPr/>
        </p:nvSpPr>
        <p:spPr>
          <a:xfrm>
            <a:off x="609600" y="524054"/>
            <a:ext cx="10972800" cy="1877437"/>
          </a:xfrm>
          <a:prstGeom prst="rect">
            <a:avLst/>
          </a:prstGeom>
          <a:solidFill>
            <a:srgbClr val="FFCCFF"/>
          </a:solidFill>
        </p:spPr>
        <p:txBody>
          <a:bodyPr wrap="square">
            <a:spAutoFit/>
          </a:bodyPr>
          <a:lstStyle/>
          <a:p>
            <a:pPr algn="thaiDist"/>
            <a:r>
              <a:rPr lang="th-TH" sz="3200" b="1" dirty="0"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5</a:t>
            </a:r>
            <a:r>
              <a:rPr lang="th-TH" sz="3200" b="1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. ภาระงานมีส่วนร่วมกับโครงการ/กิจกรรมของมหาวิทยาลัย</a:t>
            </a:r>
            <a:r>
              <a:rPr lang="th-TH" sz="3200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</a:t>
            </a:r>
          </a:p>
          <a:p>
            <a:pPr algn="thaiDist"/>
            <a:r>
              <a:rPr lang="th-TH" sz="2800" dirty="0"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	</a:t>
            </a:r>
            <a:r>
              <a:rPr lang="th-TH" sz="2800" b="1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หมายถึง การเข้าร่วมโครงการ/กิจกรรม ที่จัดโดยมหาวิทยาลัย (ไม่นับรวมโครงการที่จัดโดยหน่วยงานสังกัด) ที่มีวัตถุประสงค์เพื่อสนับสนุนนันทนาการ สวัสดิการ ส่งเสริมสวัสดิภาพแก่บุคลากร หรือการเชื่อมความสามัคคีระหว่างบุคลากรในมหาวิทยาลัย การสืบสานประเพณีและ</a:t>
            </a:r>
            <a:r>
              <a:rPr lang="th-TH" sz="2800" b="1" dirty="0" err="1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ศิลป</a:t>
            </a:r>
            <a:r>
              <a:rPr lang="th-TH" sz="2800" b="1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วัฒนธรรมไทย โครงการกีฬาบุคคลากร  เป็นต้น</a:t>
            </a:r>
          </a:p>
        </p:txBody>
      </p:sp>
      <p:graphicFrame>
        <p:nvGraphicFramePr>
          <p:cNvPr id="2" name="ตาราง 1">
            <a:extLst>
              <a:ext uri="{FF2B5EF4-FFF2-40B4-BE49-F238E27FC236}">
                <a16:creationId xmlns:a16="http://schemas.microsoft.com/office/drawing/2014/main" id="{909BC034-D102-1441-8F3A-90F1AC55EC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6099737"/>
              </p:ext>
            </p:extLst>
          </p:nvPr>
        </p:nvGraphicFramePr>
        <p:xfrm>
          <a:off x="964937" y="3195158"/>
          <a:ext cx="10063847" cy="13441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15132">
                  <a:extLst>
                    <a:ext uri="{9D8B030D-6E8A-4147-A177-3AD203B41FA5}">
                      <a16:colId xmlns:a16="http://schemas.microsoft.com/office/drawing/2014/main" val="2038401964"/>
                    </a:ext>
                  </a:extLst>
                </a:gridCol>
                <a:gridCol w="5048715">
                  <a:extLst>
                    <a:ext uri="{9D8B030D-6E8A-4147-A177-3AD203B41FA5}">
                      <a16:colId xmlns:a16="http://schemas.microsoft.com/office/drawing/2014/main" val="2105191409"/>
                    </a:ext>
                  </a:extLst>
                </a:gridCol>
              </a:tblGrid>
              <a:tr h="426632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</a:pPr>
                      <a:r>
                        <a:rPr lang="th-TH" sz="2800" b="1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รายละเอียด</a:t>
                      </a:r>
                      <a:endParaRPr lang="en-US" sz="2800" b="1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800" b="1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การคิดภาระงาน</a:t>
                      </a:r>
                      <a:endParaRPr lang="en-US" sz="2800" b="1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5899002"/>
                  </a:ext>
                </a:extLst>
              </a:tr>
              <a:tr h="380605">
                <a:tc>
                  <a:txBody>
                    <a:bodyPr/>
                    <a:lstStyle/>
                    <a:p>
                      <a:r>
                        <a:rPr lang="th-TH" sz="28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Calibri" panose="020F0502020204030204" pitchFamily="34" charset="0"/>
                          <a:cs typeface="TH Sarabun New" panose="020B0500040200020003" pitchFamily="34" charset="-34"/>
                        </a:rPr>
                        <a:t>โครงการ/กิจกรรมที่เข้าร่วม 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Calibri" panose="020F050202020403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8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Calibri" panose="020F0502020204030204" pitchFamily="34" charset="0"/>
                          <a:cs typeface="TH Sarabun New" panose="020B0500040200020003" pitchFamily="34" charset="-34"/>
                        </a:rPr>
                        <a:t>จำนวนโครงการ/กิจกรรมที่เข้าร่วมต่อภาระงานตามชั่วโมงที่เข้าร่วมจริง (ปีการศึกษา)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Calibri" panose="020F050202020403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84462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57208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67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กล่องข้อความ 3">
            <a:extLst>
              <a:ext uri="{FF2B5EF4-FFF2-40B4-BE49-F238E27FC236}">
                <a16:creationId xmlns:a16="http://schemas.microsoft.com/office/drawing/2014/main" id="{FBC5A4CC-2941-9307-F197-4ECAA09A1928}"/>
              </a:ext>
            </a:extLst>
          </p:cNvPr>
          <p:cNvSpPr txBox="1"/>
          <p:nvPr/>
        </p:nvSpPr>
        <p:spPr>
          <a:xfrm>
            <a:off x="609600" y="524054"/>
            <a:ext cx="10972800" cy="1015663"/>
          </a:xfrm>
          <a:prstGeom prst="rect">
            <a:avLst/>
          </a:prstGeom>
          <a:solidFill>
            <a:srgbClr val="FFCCFF"/>
          </a:solidFill>
        </p:spPr>
        <p:txBody>
          <a:bodyPr wrap="square">
            <a:spAutoFit/>
          </a:bodyPr>
          <a:lstStyle/>
          <a:p>
            <a:pPr algn="thaiDist"/>
            <a:r>
              <a:rPr lang="th-TH" sz="3200" b="1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6. ภาระงานบริหาร </a:t>
            </a:r>
            <a:endParaRPr lang="th-TH" sz="3200" dirty="0">
              <a:effectLst/>
              <a:latin typeface="TH Sarabun New" panose="020B0500040200020003" pitchFamily="34" charset="-34"/>
              <a:ea typeface="Times New Roman" panose="02020603050405020304" pitchFamily="18" charset="0"/>
              <a:cs typeface="TH Sarabun New" panose="020B0500040200020003" pitchFamily="34" charset="-34"/>
            </a:endParaRPr>
          </a:p>
          <a:p>
            <a:pPr algn="thaiDist"/>
            <a:r>
              <a:rPr lang="th-TH" dirty="0"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	</a:t>
            </a:r>
            <a:endParaRPr lang="th-TH" b="1" dirty="0">
              <a:effectLst/>
              <a:latin typeface="TH Sarabun New" panose="020B0500040200020003" pitchFamily="34" charset="-34"/>
              <a:ea typeface="Times New Roman" panose="02020603050405020304" pitchFamily="18" charset="0"/>
              <a:cs typeface="TH Sarabun New" panose="020B0500040200020003" pitchFamily="34" charset="-34"/>
            </a:endParaRPr>
          </a:p>
        </p:txBody>
      </p:sp>
      <p:graphicFrame>
        <p:nvGraphicFramePr>
          <p:cNvPr id="2" name="ตาราง 1">
            <a:extLst>
              <a:ext uri="{FF2B5EF4-FFF2-40B4-BE49-F238E27FC236}">
                <a16:creationId xmlns:a16="http://schemas.microsoft.com/office/drawing/2014/main" id="{909BC034-D102-1441-8F3A-90F1AC55EC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1272971"/>
              </p:ext>
            </p:extLst>
          </p:nvPr>
        </p:nvGraphicFramePr>
        <p:xfrm>
          <a:off x="722341" y="2234105"/>
          <a:ext cx="10063847" cy="15361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15132">
                  <a:extLst>
                    <a:ext uri="{9D8B030D-6E8A-4147-A177-3AD203B41FA5}">
                      <a16:colId xmlns:a16="http://schemas.microsoft.com/office/drawing/2014/main" val="2038401964"/>
                    </a:ext>
                  </a:extLst>
                </a:gridCol>
                <a:gridCol w="5048715">
                  <a:extLst>
                    <a:ext uri="{9D8B030D-6E8A-4147-A177-3AD203B41FA5}">
                      <a16:colId xmlns:a16="http://schemas.microsoft.com/office/drawing/2014/main" val="2105191409"/>
                    </a:ext>
                  </a:extLst>
                </a:gridCol>
              </a:tblGrid>
              <a:tr h="426632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</a:pPr>
                      <a:r>
                        <a:rPr lang="th-TH" sz="3200" b="1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รายละเอียด</a:t>
                      </a:r>
                      <a:endParaRPr lang="en-US" sz="3200" b="1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3200" b="1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การคิดภาระงาน</a:t>
                      </a:r>
                      <a:endParaRPr lang="en-US" sz="3200" b="1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5899002"/>
                  </a:ext>
                </a:extLst>
              </a:tr>
              <a:tr h="380605">
                <a:tc>
                  <a:txBody>
                    <a:bodyPr/>
                    <a:lstStyle/>
                    <a:p>
                      <a:r>
                        <a:rPr lang="en-US" sz="320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Calibri" panose="020F0502020204030204" pitchFamily="34" charset="0"/>
                          <a:cs typeface="TH Sarabun New" panose="020B0500040200020003" pitchFamily="34" charset="-34"/>
                        </a:rPr>
                        <a:t>- </a:t>
                      </a:r>
                      <a:r>
                        <a:rPr lang="th-TH" sz="320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Calibri" panose="020F0502020204030204" pitchFamily="34" charset="0"/>
                          <a:cs typeface="TH Sarabun New" panose="020B0500040200020003" pitchFamily="34" charset="-34"/>
                        </a:rPr>
                        <a:t>ผู้อำนวยการสำนัก</a:t>
                      </a:r>
                      <a:r>
                        <a:rPr lang="en-US" sz="320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Calibri" panose="020F0502020204030204" pitchFamily="34" charset="0"/>
                          <a:cs typeface="TH Sarabun New" panose="020B0500040200020003" pitchFamily="34" charset="-34"/>
                        </a:rPr>
                        <a:t>/</a:t>
                      </a:r>
                      <a:r>
                        <a:rPr lang="th-TH" sz="320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Calibri" panose="020F0502020204030204" pitchFamily="34" charset="0"/>
                          <a:cs typeface="TH Sarabun New" panose="020B0500040200020003" pitchFamily="34" charset="-34"/>
                        </a:rPr>
                        <a:t>หัวหน้าศูนย์</a:t>
                      </a:r>
                      <a:endParaRPr lang="en-US" sz="320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Calibri" panose="020F0502020204030204" pitchFamily="34" charset="0"/>
                        <a:cs typeface="TH Sarabun New" panose="020B0500040200020003" pitchFamily="34" charset="-34"/>
                      </a:endParaRPr>
                    </a:p>
                    <a:p>
                      <a:r>
                        <a:rPr lang="th-TH" sz="320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Calibri" panose="020F0502020204030204" pitchFamily="34" charset="0"/>
                          <a:cs typeface="TH Sarabun New" panose="020B0500040200020003" pitchFamily="34" charset="-34"/>
                        </a:rPr>
                        <a:t>- หัวหน้างาน</a:t>
                      </a:r>
                      <a:endParaRPr lang="en-US" sz="320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Calibri" panose="020F050202020403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3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Calibri" panose="020F0502020204030204" pitchFamily="34" charset="0"/>
                          <a:cs typeface="TH Sarabun New" panose="020B0500040200020003" pitchFamily="34" charset="-34"/>
                        </a:rPr>
                        <a:t>๒๐ ชั่วโมงภาระงานต่อสัปดาห์</a:t>
                      </a: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Calibri" panose="020F0502020204030204" pitchFamily="34" charset="0"/>
                        <a:cs typeface="TH Sarabun New" panose="020B0500040200020003" pitchFamily="34" charset="-34"/>
                      </a:endParaRPr>
                    </a:p>
                    <a:p>
                      <a:r>
                        <a:rPr lang="th-TH" sz="3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Calibri" panose="020F0502020204030204" pitchFamily="34" charset="0"/>
                          <a:cs typeface="TH Sarabun New" panose="020B0500040200020003" pitchFamily="34" charset="-34"/>
                        </a:rPr>
                        <a:t>๑๐ ชั่วโมงภาระงานต่อสัปดาห์</a:t>
                      </a: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Calibri" panose="020F050202020403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84462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41203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67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กล่องข้อความ 3">
            <a:extLst>
              <a:ext uri="{FF2B5EF4-FFF2-40B4-BE49-F238E27FC236}">
                <a16:creationId xmlns:a16="http://schemas.microsoft.com/office/drawing/2014/main" id="{FBC5A4CC-2941-9307-F197-4ECAA09A1928}"/>
              </a:ext>
            </a:extLst>
          </p:cNvPr>
          <p:cNvSpPr txBox="1"/>
          <p:nvPr/>
        </p:nvSpPr>
        <p:spPr>
          <a:xfrm>
            <a:off x="609600" y="524054"/>
            <a:ext cx="10972800" cy="584775"/>
          </a:xfrm>
          <a:prstGeom prst="rect">
            <a:avLst/>
          </a:prstGeom>
          <a:solidFill>
            <a:srgbClr val="FFCCFF"/>
          </a:solidFill>
        </p:spPr>
        <p:txBody>
          <a:bodyPr wrap="square">
            <a:spAutoFit/>
          </a:bodyPr>
          <a:lstStyle/>
          <a:p>
            <a:pPr algn="thaiDist"/>
            <a:r>
              <a:rPr lang="th-TH" sz="3200" b="1" dirty="0"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7</a:t>
            </a:r>
            <a:r>
              <a:rPr lang="th-TH" sz="3200" b="1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. </a:t>
            </a:r>
            <a:r>
              <a:rPr lang="th-TH" sz="3200" b="1" dirty="0">
                <a:effectLst/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การลา และ การถูกตักเตือน</a:t>
            </a:r>
            <a:r>
              <a:rPr lang="th-TH" sz="3200" dirty="0"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	</a:t>
            </a:r>
            <a:endParaRPr lang="th-TH" sz="3200" b="1" dirty="0">
              <a:effectLst/>
              <a:latin typeface="TH Sarabun New" panose="020B0500040200020003" pitchFamily="34" charset="-34"/>
              <a:ea typeface="Times New Roman" panose="02020603050405020304" pitchFamily="18" charset="0"/>
              <a:cs typeface="TH Sarabun New" panose="020B0500040200020003" pitchFamily="34" charset="-34"/>
            </a:endParaRPr>
          </a:p>
        </p:txBody>
      </p:sp>
      <p:graphicFrame>
        <p:nvGraphicFramePr>
          <p:cNvPr id="2" name="ตาราง 1">
            <a:extLst>
              <a:ext uri="{FF2B5EF4-FFF2-40B4-BE49-F238E27FC236}">
                <a16:creationId xmlns:a16="http://schemas.microsoft.com/office/drawing/2014/main" id="{909BC034-D102-1441-8F3A-90F1AC55EC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0350142"/>
              </p:ext>
            </p:extLst>
          </p:nvPr>
        </p:nvGraphicFramePr>
        <p:xfrm>
          <a:off x="722341" y="1543639"/>
          <a:ext cx="10661006" cy="35759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12715">
                  <a:extLst>
                    <a:ext uri="{9D8B030D-6E8A-4147-A177-3AD203B41FA5}">
                      <a16:colId xmlns:a16="http://schemas.microsoft.com/office/drawing/2014/main" val="2038401964"/>
                    </a:ext>
                  </a:extLst>
                </a:gridCol>
                <a:gridCol w="5348291">
                  <a:extLst>
                    <a:ext uri="{9D8B030D-6E8A-4147-A177-3AD203B41FA5}">
                      <a16:colId xmlns:a16="http://schemas.microsoft.com/office/drawing/2014/main" val="2105191409"/>
                    </a:ext>
                  </a:extLst>
                </a:gridCol>
              </a:tblGrid>
              <a:tr h="426632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</a:pPr>
                      <a:r>
                        <a:rPr lang="th-TH" sz="3200" b="1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รายละเอียด</a:t>
                      </a:r>
                      <a:endParaRPr lang="en-US" sz="3200" b="1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3200" b="1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การคิดภาระงาน</a:t>
                      </a:r>
                      <a:endParaRPr lang="en-US" sz="3200" b="1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5899002"/>
                  </a:ext>
                </a:extLst>
              </a:tr>
              <a:tr h="380605">
                <a:tc>
                  <a:txBody>
                    <a:bodyPr/>
                    <a:lstStyle/>
                    <a:p>
                      <a:r>
                        <a:rPr lang="th-TH" sz="240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Calibri" panose="020F0502020204030204" pitchFamily="34" charset="0"/>
                          <a:cs typeface="TH Sarabun New" panose="020B0500040200020003" pitchFamily="34" charset="-34"/>
                        </a:rPr>
                        <a:t>๑. ลากิจ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Calibri" panose="020F050202020403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40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Calibri" panose="020F0502020204030204" pitchFamily="34" charset="0"/>
                          <a:cs typeface="TH Sarabun New" panose="020B0500040200020003" pitchFamily="34" charset="-34"/>
                        </a:rPr>
                        <a:t>ไม่เกิน ๑๐ วันทำการในรอบปีพุทธศักราช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Calibri" panose="020F050202020403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8446224"/>
                  </a:ext>
                </a:extLst>
              </a:tr>
              <a:tr h="380605">
                <a:tc>
                  <a:txBody>
                    <a:bodyPr/>
                    <a:lstStyle/>
                    <a:p>
                      <a:r>
                        <a:rPr lang="th-TH" sz="240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Calibri" panose="020F0502020204030204" pitchFamily="34" charset="0"/>
                          <a:cs typeface="TH Sarabun New" panose="020B0500040200020003" pitchFamily="34" charset="-34"/>
                        </a:rPr>
                        <a:t>๒. ลาป่วย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Calibri" panose="020F050202020403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40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Calibri" panose="020F0502020204030204" pitchFamily="34" charset="0"/>
                          <a:cs typeface="TH Sarabun New" panose="020B0500040200020003" pitchFamily="34" charset="-34"/>
                        </a:rPr>
                        <a:t>ไม่เกิน ๓๐ วันทำการในรอบปีพุทธศักราช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Calibri" panose="020F050202020403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0846908"/>
                  </a:ext>
                </a:extLst>
              </a:tr>
              <a:tr h="380605">
                <a:tc>
                  <a:txBody>
                    <a:bodyPr/>
                    <a:lstStyle/>
                    <a:p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Calibri" panose="020F0502020204030204" pitchFamily="34" charset="0"/>
                          <a:cs typeface="TH Sarabun New" panose="020B0500040200020003" pitchFamily="34" charset="-34"/>
                        </a:rPr>
                        <a:t>๓. ลาอุปสมบท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Calibri" panose="020F050202020403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40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Calibri" panose="020F0502020204030204" pitchFamily="34" charset="0"/>
                          <a:cs typeface="TH Sarabun New" panose="020B0500040200020003" pitchFamily="34" charset="-34"/>
                        </a:rPr>
                        <a:t>ไม่เกิน ๑๒๐ วัน (โดยจะต้องปฏิบัติงานในมหาวิทยาลัย ไม่น้อยกว่า ๓ ปีติดต่อกัน)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Calibri" panose="020F050202020403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0392562"/>
                  </a:ext>
                </a:extLst>
              </a:tr>
              <a:tr h="380605">
                <a:tc>
                  <a:txBody>
                    <a:bodyPr/>
                    <a:lstStyle/>
                    <a:p>
                      <a:r>
                        <a:rPr lang="th-TH" sz="240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Calibri" panose="020F0502020204030204" pitchFamily="34" charset="0"/>
                          <a:cs typeface="TH Sarabun New" panose="020B0500040200020003" pitchFamily="34" charset="-34"/>
                        </a:rPr>
                        <a:t>๔. ลาคลอด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Calibri" panose="020F050202020403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40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Calibri" panose="020F0502020204030204" pitchFamily="34" charset="0"/>
                          <a:cs typeface="TH Sarabun New" panose="020B0500040200020003" pitchFamily="34" charset="-34"/>
                        </a:rPr>
                        <a:t>ไม่เกิน ๙๘ วัน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Calibri" panose="020F050202020403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0002744"/>
                  </a:ext>
                </a:extLst>
              </a:tr>
              <a:tr h="380605">
                <a:tc>
                  <a:txBody>
                    <a:bodyPr/>
                    <a:lstStyle/>
                    <a:p>
                      <a:r>
                        <a:rPr lang="th-TH" sz="240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Calibri" panose="020F0502020204030204" pitchFamily="34" charset="0"/>
                          <a:cs typeface="TH Sarabun New" panose="020B0500040200020003" pitchFamily="34" charset="-34"/>
                        </a:rPr>
                        <a:t>๕. ลาทำหมัน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Calibri" panose="020F050202020403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40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Calibri" panose="020F0502020204030204" pitchFamily="34" charset="0"/>
                          <a:cs typeface="TH Sarabun New" panose="020B0500040200020003" pitchFamily="34" charset="-34"/>
                        </a:rPr>
                        <a:t>ตามระยะเวลาที่แพทย์กำหนด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Calibri" panose="020F050202020403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786161"/>
                  </a:ext>
                </a:extLst>
              </a:tr>
              <a:tr h="380605">
                <a:tc>
                  <a:txBody>
                    <a:bodyPr/>
                    <a:lstStyle/>
                    <a:p>
                      <a:r>
                        <a:rPr lang="th-TH" sz="240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Calibri" panose="020F0502020204030204" pitchFamily="34" charset="0"/>
                          <a:cs typeface="TH Sarabun New" panose="020B0500040200020003" pitchFamily="34" charset="-34"/>
                        </a:rPr>
                        <a:t>๖. ลาเพื่อรับราชการทหาร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Calibri" panose="020F050202020403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40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Calibri" panose="020F0502020204030204" pitchFamily="34" charset="0"/>
                          <a:cs typeface="TH Sarabun New" panose="020B0500040200020003" pitchFamily="34" charset="-34"/>
                        </a:rPr>
                        <a:t>ไม่เกิน ๖๐ วัน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Calibri" panose="020F050202020403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3756008"/>
                  </a:ext>
                </a:extLst>
              </a:tr>
              <a:tr h="380605">
                <a:tc>
                  <a:txBody>
                    <a:bodyPr/>
                    <a:lstStyle/>
                    <a:p>
                      <a:r>
                        <a:rPr lang="th-TH" sz="240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Calibri" panose="020F0502020204030204" pitchFamily="34" charset="0"/>
                          <a:cs typeface="TH Sarabun New" panose="020B0500040200020003" pitchFamily="34" charset="-34"/>
                        </a:rPr>
                        <a:t>๗. ถูกตักเตือนเป็นลายลักษณ์อักษร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Calibri" panose="020F050202020403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Calibri" panose="020F0502020204030204" pitchFamily="34" charset="0"/>
                          <a:cs typeface="TH Sarabun New" panose="020B0500040200020003" pitchFamily="34" charset="-34"/>
                        </a:rPr>
                        <a:t>ตามจำนวนการถูกตักเตือนที่เป็นลายลักษณ์อักษร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Calibri" panose="020F050202020403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0497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65149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49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กล่องข้อความ 5">
            <a:extLst>
              <a:ext uri="{FF2B5EF4-FFF2-40B4-BE49-F238E27FC236}">
                <a16:creationId xmlns:a16="http://schemas.microsoft.com/office/drawing/2014/main" id="{133A70D9-5FA0-70A5-DBCF-CA5775E42343}"/>
              </a:ext>
            </a:extLst>
          </p:cNvPr>
          <p:cNvSpPr txBox="1"/>
          <p:nvPr/>
        </p:nvSpPr>
        <p:spPr>
          <a:xfrm>
            <a:off x="1366343" y="2640580"/>
            <a:ext cx="9911255" cy="286232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sz="36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1. ความกระตือรือร้นในการทำงาน</a:t>
            </a:r>
          </a:p>
          <a:p>
            <a:r>
              <a:rPr lang="th-TH" sz="36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2. การอุทิศเวลาให้กับการทำงานอย่างเต็มความสามารถ</a:t>
            </a:r>
          </a:p>
          <a:p>
            <a:r>
              <a:rPr lang="th-TH" sz="36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3. สามารถแก้ไขปัญหาและตัดสินใจได้อย่างถูกต้องทันเหตุการณ์</a:t>
            </a:r>
          </a:p>
          <a:p>
            <a:r>
              <a:rPr lang="th-TH" sz="36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4. ทำงานที่ได้รับมอบหมายสำเร็จภายในระยะเวลาที่กำหนด</a:t>
            </a:r>
          </a:p>
          <a:p>
            <a:r>
              <a:rPr lang="th-TH" sz="36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5. มีความคิดสร้างสรรค์ในการทำงานและปรับปรุงแก้ไข</a:t>
            </a:r>
          </a:p>
        </p:txBody>
      </p:sp>
      <p:sp>
        <p:nvSpPr>
          <p:cNvPr id="8" name="กล่องข้อความ 7">
            <a:extLst>
              <a:ext uri="{FF2B5EF4-FFF2-40B4-BE49-F238E27FC236}">
                <a16:creationId xmlns:a16="http://schemas.microsoft.com/office/drawing/2014/main" id="{17C84EF7-24C4-F65E-C86B-E1269172AC1B}"/>
              </a:ext>
            </a:extLst>
          </p:cNvPr>
          <p:cNvSpPr txBox="1"/>
          <p:nvPr/>
        </p:nvSpPr>
        <p:spPr>
          <a:xfrm>
            <a:off x="966949" y="1025444"/>
            <a:ext cx="1071004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h-TH" sz="4000" b="1" dirty="0"/>
              <a:t>ประเมินพฤติกรรมการปฏิบัติงาน โดยผู้บังคับบัญชา</a:t>
            </a:r>
          </a:p>
          <a:p>
            <a:r>
              <a:rPr lang="th-TH" sz="3200" dirty="0"/>
              <a:t>ระดับคะแนนการประเมิน ได้แก่   5 ดีมาก   4 ดี   3 พอใช้    2 ปรับปรุง   1 ควรปรับปรุง</a:t>
            </a:r>
          </a:p>
        </p:txBody>
      </p:sp>
    </p:spTree>
    <p:extLst>
      <p:ext uri="{BB962C8B-B14F-4D97-AF65-F5344CB8AC3E}">
        <p14:creationId xmlns:p14="http://schemas.microsoft.com/office/powerpoint/2010/main" val="39905806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ivot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3">
            <a:extLst>
              <a:ext uri="{FF2B5EF4-FFF2-40B4-BE49-F238E27FC236}">
                <a16:creationId xmlns:a16="http://schemas.microsoft.com/office/drawing/2014/main" id="{12BCE7B7-8B73-3AA4-1A1D-772644F198D1}"/>
              </a:ext>
            </a:extLst>
          </p:cNvPr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1">
                  <a:tint val="83000"/>
                  <a:satMod val="100000"/>
                  <a:lumMod val="100000"/>
                </a:schemeClr>
              </a:gs>
              <a:gs pos="100000">
                <a:schemeClr val="accent1">
                  <a:tint val="61000"/>
                  <a:satMod val="150000"/>
                  <a:lumMod val="100000"/>
                </a:schemeClr>
              </a:gs>
            </a:gsLst>
            <a:path path="circle">
              <a:fillToRect l="100000" t="100000" r="100000" b="100000"/>
            </a:path>
          </a:gradFill>
        </p:spPr>
        <p:txBody>
          <a:bodyPr>
            <a:normAutofit/>
          </a:bodyPr>
          <a:lstStyle/>
          <a:p>
            <a:pPr algn="ctr"/>
            <a:r>
              <a:rPr lang="en-US" sz="6600" dirty="0"/>
              <a:t>The End</a:t>
            </a:r>
            <a:endParaRPr lang="th-TH" sz="6600" dirty="0"/>
          </a:p>
        </p:txBody>
      </p:sp>
      <p:sp>
        <p:nvSpPr>
          <p:cNvPr id="5" name="ตัวแทนเนื้อหา 4">
            <a:extLst>
              <a:ext uri="{FF2B5EF4-FFF2-40B4-BE49-F238E27FC236}">
                <a16:creationId xmlns:a16="http://schemas.microsoft.com/office/drawing/2014/main" id="{DBBFD4D7-9088-F9AD-D49A-A6921FC3D0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083936" y="4960138"/>
            <a:ext cx="2179320" cy="1463040"/>
          </a:xfrm>
          <a:gradFill>
            <a:gsLst>
              <a:gs pos="25000">
                <a:schemeClr val="accent1">
                  <a:tint val="83000"/>
                  <a:satMod val="100000"/>
                  <a:lumMod val="100000"/>
                </a:schemeClr>
              </a:gs>
              <a:gs pos="100000">
                <a:schemeClr val="accent1">
                  <a:tint val="61000"/>
                  <a:satMod val="150000"/>
                  <a:lumMod val="100000"/>
                </a:schemeClr>
              </a:gs>
            </a:gsLst>
            <a:path path="circle">
              <a:fillToRect l="100000" t="100000" r="100000" b="100000"/>
            </a:path>
          </a:gradFill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en-US" sz="5400" dirty="0"/>
              <a:t>Q &amp; A</a:t>
            </a:r>
            <a:endParaRPr lang="th-TH" sz="5400" dirty="0"/>
          </a:p>
        </p:txBody>
      </p:sp>
      <p:pic>
        <p:nvPicPr>
          <p:cNvPr id="12290" name="Picture 2" descr="ม.วงษ์ชวลิตกุล เคลียร์ชัดปัญหาภายใน ย้ำ! ไม่ปล่อยผ่าน แม้ใช้นามสกุล 'วงษ์ชวลิตกุล'  ก็ตาม ประกาศ! พร้อมก้าวสู่ ม.เอกชน อันดับต้นอีสาน | Koratway by  นสพ.โคราชการค้า">
            <a:extLst>
              <a:ext uri="{FF2B5EF4-FFF2-40B4-BE49-F238E27FC236}">
                <a16:creationId xmlns:a16="http://schemas.microsoft.com/office/drawing/2014/main" id="{BC4541EE-2D16-83CB-13A9-9B68E79A98AA}"/>
              </a:ext>
            </a:extLst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307" b="16307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5349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9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กล่องข้อความ 4">
            <a:extLst>
              <a:ext uri="{FF2B5EF4-FFF2-40B4-BE49-F238E27FC236}">
                <a16:creationId xmlns:a16="http://schemas.microsoft.com/office/drawing/2014/main" id="{76CF4873-ED97-E38B-D210-389890A74106}"/>
              </a:ext>
            </a:extLst>
          </p:cNvPr>
          <p:cNvSpPr txBox="1"/>
          <p:nvPr/>
        </p:nvSpPr>
        <p:spPr>
          <a:xfrm>
            <a:off x="2062459" y="2559749"/>
            <a:ext cx="7891772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h-TH" sz="4000" b="1" dirty="0"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	</a:t>
            </a:r>
            <a:r>
              <a:rPr lang="th-TH" sz="4000" b="1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35 ชั่วโมงภาระงานต่อสัปดาห์ </a:t>
            </a:r>
          </a:p>
          <a:p>
            <a:pPr algn="ctr"/>
            <a:r>
              <a:rPr lang="th-TH" sz="4000" b="1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หรือ </a:t>
            </a:r>
          </a:p>
          <a:p>
            <a:pPr algn="ctr"/>
            <a:r>
              <a:rPr lang="th-TH" sz="3600" b="1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1,645</a:t>
            </a:r>
            <a:r>
              <a:rPr lang="th-TH" sz="4000" b="1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ชั่วโมงภาระงานต่อปีการศึกษา </a:t>
            </a:r>
            <a:r>
              <a:rPr lang="th-TH" sz="4000" b="1" dirty="0"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          </a:t>
            </a:r>
            <a:endParaRPr lang="th-TH" sz="4000" b="1" dirty="0">
              <a:effectLst/>
              <a:latin typeface="TH Sarabun New" panose="020B0500040200020003" pitchFamily="34" charset="-34"/>
              <a:ea typeface="Times New Roman" panose="02020603050405020304" pitchFamily="18" charset="0"/>
              <a:cs typeface="TH Sarabun New" panose="020B0500040200020003" pitchFamily="34" charset="-34"/>
            </a:endParaRPr>
          </a:p>
        </p:txBody>
      </p:sp>
      <p:sp>
        <p:nvSpPr>
          <p:cNvPr id="13" name="ชื่อเรื่อง 12">
            <a:extLst>
              <a:ext uri="{FF2B5EF4-FFF2-40B4-BE49-F238E27FC236}">
                <a16:creationId xmlns:a16="http://schemas.microsoft.com/office/drawing/2014/main" id="{E2A04674-B9C9-DA83-0E32-07D377035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1852" y="691558"/>
            <a:ext cx="9720072" cy="1499616"/>
          </a:xfrm>
        </p:spPr>
        <p:txBody>
          <a:bodyPr>
            <a:normAutofit fontScale="90000"/>
          </a:bodyPr>
          <a:lstStyle/>
          <a:p>
            <a:r>
              <a:rPr lang="th-TH" sz="54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H SarabunPSK" panose="020B0500040200020003" pitchFamily="34" charset="-34"/>
              </a:rPr>
              <a:t>ภาระงานขั้นต่ำของบุคคลากรสายสนับสนุนแต่ละท่าน</a:t>
            </a:r>
            <a:br>
              <a:rPr lang="th-TH" sz="54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H SarabunPSK" panose="020B0500040200020003" pitchFamily="34" charset="-34"/>
              </a:rPr>
            </a:b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864617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49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กล่องข้อความ 4">
            <a:extLst>
              <a:ext uri="{FF2B5EF4-FFF2-40B4-BE49-F238E27FC236}">
                <a16:creationId xmlns:a16="http://schemas.microsoft.com/office/drawing/2014/main" id="{44A48657-7295-3412-23E6-442649E44788}"/>
              </a:ext>
            </a:extLst>
          </p:cNvPr>
          <p:cNvSpPr txBox="1"/>
          <p:nvPr/>
        </p:nvSpPr>
        <p:spPr>
          <a:xfrm>
            <a:off x="1524805" y="548069"/>
            <a:ext cx="9756322" cy="132343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th-TH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ภาระงานของบุคคลากรสายสนับสนุน มหาวิทยาลัยวงษ์ชวลิตกุล  </a:t>
            </a:r>
          </a:p>
          <a:p>
            <a:pPr algn="ctr"/>
            <a:r>
              <a:rPr lang="th-TH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ประกอบด้วย 6 ภาระงาน</a:t>
            </a:r>
            <a:endParaRPr lang="th-TH" sz="4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กล่องข้อความ 5">
            <a:extLst>
              <a:ext uri="{FF2B5EF4-FFF2-40B4-BE49-F238E27FC236}">
                <a16:creationId xmlns:a16="http://schemas.microsoft.com/office/drawing/2014/main" id="{DE46DF5E-2FCA-CB26-5534-A4DD7F80030E}"/>
              </a:ext>
            </a:extLst>
          </p:cNvPr>
          <p:cNvSpPr txBox="1"/>
          <p:nvPr/>
        </p:nvSpPr>
        <p:spPr>
          <a:xfrm>
            <a:off x="2245567" y="2365789"/>
            <a:ext cx="878943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eriod"/>
            </a:pPr>
            <a:r>
              <a:rPr lang="th-TH" sz="36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ภาระงานหลัก หรือ ภาระงานประจำหน้าที่ </a:t>
            </a:r>
          </a:p>
          <a:p>
            <a:pPr marL="742950" indent="-742950">
              <a:buAutoNum type="arabicPeriod"/>
            </a:pPr>
            <a:r>
              <a:rPr lang="th-TH" sz="36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ภาระงานงานพัฒนางาน</a:t>
            </a:r>
          </a:p>
          <a:p>
            <a:pPr marL="514350" indent="-514350">
              <a:buAutoNum type="arabicPeriod"/>
            </a:pPr>
            <a:r>
              <a:rPr lang="th-TH" sz="36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 ภาระงานยุทธศาสตร์ </a:t>
            </a:r>
          </a:p>
          <a:p>
            <a:pPr marL="514350" indent="-514350">
              <a:buAutoNum type="arabicPeriod"/>
            </a:pPr>
            <a:r>
              <a:rPr lang="th-TH" sz="36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 ภาระงานอื่น ๆ ที่ได้รับมอบหมาย</a:t>
            </a:r>
          </a:p>
          <a:p>
            <a:pPr marL="514350" indent="-514350">
              <a:buAutoNum type="arabicPeriod"/>
            </a:pPr>
            <a:r>
              <a:rPr lang="th-TH" sz="36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 ภาระงานมีส่วนร่วมกับโครงการ/กิจกรรมของมหาวิทยาลัย</a:t>
            </a:r>
          </a:p>
          <a:p>
            <a:pPr marL="514350" indent="-514350">
              <a:buAutoNum type="arabicPeriod"/>
            </a:pPr>
            <a:r>
              <a:rPr lang="th-TH" sz="36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 ภาระงานบริหาร </a:t>
            </a:r>
          </a:p>
        </p:txBody>
      </p:sp>
    </p:spTree>
    <p:extLst>
      <p:ext uri="{BB962C8B-B14F-4D97-AF65-F5344CB8AC3E}">
        <p14:creationId xmlns:p14="http://schemas.microsoft.com/office/powerpoint/2010/main" val="1534161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7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กล่องข้อความ 6">
            <a:extLst>
              <a:ext uri="{FF2B5EF4-FFF2-40B4-BE49-F238E27FC236}">
                <a16:creationId xmlns:a16="http://schemas.microsoft.com/office/drawing/2014/main" id="{5F9A4715-8A4B-D556-C530-BF2DD16D47AA}"/>
              </a:ext>
            </a:extLst>
          </p:cNvPr>
          <p:cNvSpPr txBox="1"/>
          <p:nvPr/>
        </p:nvSpPr>
        <p:spPr>
          <a:xfrm>
            <a:off x="1350602" y="907596"/>
            <a:ext cx="10353718" cy="1569660"/>
          </a:xfrm>
          <a:prstGeom prst="rect">
            <a:avLst/>
          </a:prstGeom>
          <a:solidFill>
            <a:srgbClr val="FFCCFF"/>
          </a:solidFill>
        </p:spPr>
        <p:txBody>
          <a:bodyPr wrap="square">
            <a:spAutoFit/>
          </a:bodyPr>
          <a:lstStyle/>
          <a:p>
            <a:pPr algn="thaiDist"/>
            <a:r>
              <a:rPr lang="th-TH" sz="3200" b="1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1. ภาระงานหลัก หรือ ภาระงานประจำหน้าที่ </a:t>
            </a:r>
          </a:p>
          <a:p>
            <a:pPr algn="thaiDist"/>
            <a:r>
              <a:rPr lang="th-TH" sz="3200" b="1" dirty="0"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		หมายถึง   </a:t>
            </a:r>
            <a:r>
              <a:rPr lang="th-TH" sz="3200" b="1" dirty="0">
                <a:effectLst/>
                <a:ea typeface="Times New Roman" panose="02020603050405020304" pitchFamily="18" charset="0"/>
                <a:cs typeface="TH SarabunPSK" panose="020B0500040200020003" pitchFamily="34" charset="-34"/>
              </a:rPr>
              <a:t>ภาระงานของแต่ละบุคคลที่ระบุไว้ในมาตรฐานกำหนดตำแหน่ง/ลักษณะ</a:t>
            </a:r>
          </a:p>
          <a:p>
            <a:pPr algn="thaiDist"/>
            <a:r>
              <a:rPr lang="th-TH" sz="3200" b="1" dirty="0">
                <a:ea typeface="Times New Roman" panose="02020603050405020304" pitchFamily="18" charset="0"/>
                <a:cs typeface="TH SarabunPSK" panose="020B0500040200020003" pitchFamily="34" charset="-34"/>
              </a:rPr>
              <a:t>                       </a:t>
            </a:r>
            <a:r>
              <a:rPr lang="th-TH" sz="3200" b="1" dirty="0">
                <a:effectLst/>
                <a:ea typeface="Times New Roman" panose="02020603050405020304" pitchFamily="18" charset="0"/>
                <a:cs typeface="TH SarabunPSK" panose="020B0500040200020003" pitchFamily="34" charset="-34"/>
              </a:rPr>
              <a:t>งานของสำนัก/มหาวิทยาลัย และขอบเขตภาระงานประจำตำแหน่งงาน</a:t>
            </a:r>
            <a:endParaRPr lang="th-TH" sz="3200" b="1" dirty="0">
              <a:effectLst/>
              <a:latin typeface="TH Sarabun New" panose="020B0500040200020003" pitchFamily="34" charset="-34"/>
              <a:ea typeface="Times New Roman" panose="02020603050405020304" pitchFamily="18" charset="0"/>
              <a:cs typeface="TH Sarabun New" panose="020B0500040200020003" pitchFamily="34" charset="-34"/>
            </a:endParaRPr>
          </a:p>
        </p:txBody>
      </p:sp>
      <p:graphicFrame>
        <p:nvGraphicFramePr>
          <p:cNvPr id="9" name="ตาราง 8">
            <a:extLst>
              <a:ext uri="{FF2B5EF4-FFF2-40B4-BE49-F238E27FC236}">
                <a16:creationId xmlns:a16="http://schemas.microsoft.com/office/drawing/2014/main" id="{8C17A1EB-2F8B-A1D0-2738-092CEED157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721239"/>
              </p:ext>
            </p:extLst>
          </p:nvPr>
        </p:nvGraphicFramePr>
        <p:xfrm>
          <a:off x="1501209" y="3106270"/>
          <a:ext cx="9490795" cy="17708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29562">
                  <a:extLst>
                    <a:ext uri="{9D8B030D-6E8A-4147-A177-3AD203B41FA5}">
                      <a16:colId xmlns:a16="http://schemas.microsoft.com/office/drawing/2014/main" val="2038401964"/>
                    </a:ext>
                  </a:extLst>
                </a:gridCol>
                <a:gridCol w="4761233">
                  <a:extLst>
                    <a:ext uri="{9D8B030D-6E8A-4147-A177-3AD203B41FA5}">
                      <a16:colId xmlns:a16="http://schemas.microsoft.com/office/drawing/2014/main" val="2105191409"/>
                    </a:ext>
                  </a:extLst>
                </a:gridCol>
              </a:tblGrid>
              <a:tr h="426632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</a:pPr>
                      <a:r>
                        <a:rPr lang="th-TH" sz="2800" b="1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รายละเอียด</a:t>
                      </a:r>
                      <a:endParaRPr lang="en-US" sz="2800" b="1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800" b="1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การคิดภาระงาน</a:t>
                      </a:r>
                      <a:endParaRPr lang="en-US" sz="2800" b="1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5899002"/>
                  </a:ext>
                </a:extLst>
              </a:tr>
              <a:tr h="380605">
                <a:tc>
                  <a:txBody>
                    <a:bodyPr/>
                    <a:lstStyle/>
                    <a:p>
                      <a:endParaRPr lang="th-TH" sz="2800" b="1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Calibri" panose="020F0502020204030204" pitchFamily="34" charset="0"/>
                        <a:cs typeface="TH Sarabun New" panose="020B0500040200020003" pitchFamily="34" charset="-34"/>
                      </a:endParaRPr>
                    </a:p>
                    <a:p>
                      <a:r>
                        <a:rPr lang="th-TH" sz="2800" b="1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Calibri" panose="020F0502020204030204" pitchFamily="34" charset="0"/>
                          <a:cs typeface="TH Sarabun New" panose="020B0500040200020003" pitchFamily="34" charset="-34"/>
                        </a:rPr>
                        <a:t>๑.๑ ภาระงานหลัก หรือ ภาระงานประจำหน้าที่ </a:t>
                      </a:r>
                      <a:endParaRPr lang="en-US" sz="2800" b="1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Calibri" panose="020F0502020204030204" pitchFamily="34" charset="0"/>
                        <a:cs typeface="TH Sarabun New" panose="020B0500040200020003" pitchFamily="34" charset="-34"/>
                      </a:endParaRPr>
                    </a:p>
                    <a:p>
                      <a:pPr algn="thaiDist"/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Calibri" panose="020F0502020204030204" pitchFamily="34" charset="0"/>
                          <a:cs typeface="TH Sarabun New" panose="020B0500040200020003" pitchFamily="34" charset="-34"/>
                        </a:rPr>
                        <a:t>      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Calibri" panose="020F0502020204030204" pitchFamily="34" charset="0"/>
                          <a:cs typeface="TH Sarabun New" panose="020B0500040200020003" pitchFamily="34" charset="-34"/>
                        </a:rPr>
                        <a:t> </a:t>
                      </a:r>
                    </a:p>
                    <a:p>
                      <a:pPr algn="ctr"/>
                      <a:r>
                        <a:rPr lang="th-TH" sz="2800" b="1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Calibri" panose="020F0502020204030204" pitchFamily="34" charset="0"/>
                          <a:cs typeface="TH Sarabun New" panose="020B0500040200020003" pitchFamily="34" charset="-34"/>
                        </a:rPr>
                        <a:t>คิดภาระงานตามชั่วโมงที่</a:t>
                      </a:r>
                      <a:r>
                        <a:rPr lang="th-TH" sz="2800" b="1" dirty="0" err="1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Calibri" panose="020F0502020204030204" pitchFamily="34" charset="0"/>
                          <a:cs typeface="TH Sarabun New" panose="020B0500040200020003" pitchFamily="34" charset="-34"/>
                        </a:rPr>
                        <a:t>ปฎิบั</a:t>
                      </a:r>
                      <a:r>
                        <a:rPr lang="th-TH" sz="2800" b="1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Calibri" panose="020F0502020204030204" pitchFamily="34" charset="0"/>
                          <a:cs typeface="TH Sarabun New" panose="020B0500040200020003" pitchFamily="34" charset="-34"/>
                        </a:rPr>
                        <a:t>ติงานจริง</a:t>
                      </a:r>
                      <a:endParaRPr lang="en-US" sz="2800" b="1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Calibri" panose="020F050202020403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84462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6106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67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สี่เหลี่ยมผืนผ้า: มุมมน 9">
            <a:extLst>
              <a:ext uri="{FF2B5EF4-FFF2-40B4-BE49-F238E27FC236}">
                <a16:creationId xmlns:a16="http://schemas.microsoft.com/office/drawing/2014/main" id="{C11C53C3-D1A4-5053-EECC-AB0044A8E402}"/>
              </a:ext>
            </a:extLst>
          </p:cNvPr>
          <p:cNvSpPr/>
          <p:nvPr/>
        </p:nvSpPr>
        <p:spPr>
          <a:xfrm>
            <a:off x="1721224" y="935915"/>
            <a:ext cx="9455971" cy="3141233"/>
          </a:xfrm>
          <a:prstGeom prst="roundRect">
            <a:avLst/>
          </a:prstGeom>
          <a:solidFill>
            <a:srgbClr val="FFCCFF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thaiDist"/>
            <a:r>
              <a:rPr lang="th-TH" sz="4400" b="1" dirty="0">
                <a:solidFill>
                  <a:schemeClr val="tx1"/>
                </a:solidFill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2</a:t>
            </a:r>
            <a:r>
              <a:rPr lang="th-TH" sz="4400" b="1" dirty="0"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. ภาระงานงานพัฒนางาน </a:t>
            </a:r>
          </a:p>
          <a:p>
            <a:pPr algn="thaiDist"/>
            <a:r>
              <a:rPr lang="th-TH" sz="3200" b="1" dirty="0"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	        หมายถึง ภาระงานที่สอดคล้องกับการพัฒนาตนเอง พัฒนางานที่ตนเองปฏิบัติ และพัฒนามหาวิทยาลัย  ประกอบด้วย  3  ภาระงาน</a:t>
            </a:r>
          </a:p>
          <a:p>
            <a:pPr algn="thaiDist"/>
            <a:r>
              <a:rPr lang="th-TH" sz="3200" b="1" dirty="0">
                <a:solidFill>
                  <a:schemeClr val="tx1"/>
                </a:solidFill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                          </a:t>
            </a:r>
            <a:r>
              <a:rPr lang="en-US" sz="3200" b="1" dirty="0">
                <a:solidFill>
                  <a:schemeClr val="tx1"/>
                </a:solidFill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        	1. </a:t>
            </a:r>
            <a:r>
              <a:rPr lang="th-TH" sz="3200" b="1" dirty="0"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พัฒนาตนเอง  </a:t>
            </a:r>
          </a:p>
          <a:p>
            <a:pPr algn="thaiDist"/>
            <a:r>
              <a:rPr lang="th-TH" sz="3200" b="1" dirty="0">
                <a:solidFill>
                  <a:schemeClr val="tx1"/>
                </a:solidFill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								</a:t>
            </a:r>
            <a:r>
              <a:rPr lang="th-TH" sz="3200" b="1" dirty="0"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2. พัฒนางาน  </a:t>
            </a:r>
          </a:p>
          <a:p>
            <a:pPr algn="thaiDist"/>
            <a:r>
              <a:rPr lang="th-TH" sz="3200" b="1" dirty="0">
                <a:solidFill>
                  <a:schemeClr val="tx1"/>
                </a:solidFill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								</a:t>
            </a:r>
            <a:r>
              <a:rPr lang="th-TH" sz="3200" b="1" dirty="0"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Times New Roman" panose="02020603050405020304" pitchFamily="18" charset="0"/>
                <a:cs typeface="TH Sarabun New" panose="020B0500040200020003" pitchFamily="34" charset="-34"/>
              </a:rPr>
              <a:t>3. พัฒนาองค์กร</a:t>
            </a:r>
            <a:endParaRPr lang="th-TH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559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67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ตาราง 4">
            <a:extLst>
              <a:ext uri="{FF2B5EF4-FFF2-40B4-BE49-F238E27FC236}">
                <a16:creationId xmlns:a16="http://schemas.microsoft.com/office/drawing/2014/main" id="{D0A78980-AB02-1EB7-0A21-B554A9FD5A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5185979"/>
              </p:ext>
            </p:extLst>
          </p:nvPr>
        </p:nvGraphicFramePr>
        <p:xfrm>
          <a:off x="381000" y="526956"/>
          <a:ext cx="11430000" cy="55472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103555">
                  <a:extLst>
                    <a:ext uri="{9D8B030D-6E8A-4147-A177-3AD203B41FA5}">
                      <a16:colId xmlns:a16="http://schemas.microsoft.com/office/drawing/2014/main" val="2038401964"/>
                    </a:ext>
                  </a:extLst>
                </a:gridCol>
                <a:gridCol w="4326445">
                  <a:extLst>
                    <a:ext uri="{9D8B030D-6E8A-4147-A177-3AD203B41FA5}">
                      <a16:colId xmlns:a16="http://schemas.microsoft.com/office/drawing/2014/main" val="2105191409"/>
                    </a:ext>
                  </a:extLst>
                </a:gridCol>
              </a:tblGrid>
              <a:tr h="426632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</a:pPr>
                      <a:r>
                        <a:rPr lang="th-TH" sz="2400" b="1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รายละเอียด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400" b="1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การคิดภาระงาน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5899002"/>
                  </a:ext>
                </a:extLst>
              </a:tr>
              <a:tr h="380605">
                <a:tc>
                  <a:txBody>
                    <a:bodyPr/>
                    <a:lstStyle/>
                    <a:p>
                      <a:pPr algn="thaiDist"/>
                      <a:r>
                        <a:rPr lang="th-TH" sz="2400" b="1" kern="1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๒.๑ </a:t>
                      </a:r>
                      <a:r>
                        <a:rPr lang="th-TH" sz="2400" b="1" u="sng" kern="1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การพัฒนาตนเอง </a:t>
                      </a:r>
                      <a:r>
                        <a:rPr lang="th-TH" sz="2400" b="1" kern="1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หมายถึง การเข้าร่วมอบรม/สัมมนา เพื่อพัฒนาสมรรถนะในการปฏิบัติงานที่เป็นหน้าที่ความรับผิดชอบหลัก หรือ ภาระงานประจำหน้าที่ในหัวข้อต่าง ๆ เพื่อนำความรู้มาพัฒนาสมรรถนะในการปฏิบัติงาน ปรับปรุงแก้ไขข้อบกพร่องในการทำงาน  ได้แก่</a:t>
                      </a:r>
                      <a:endParaRPr lang="en-US" sz="2400" b="1" kern="12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+mn-ea"/>
                        <a:cs typeface="TH Sarabun New" panose="020B0500040200020003" pitchFamily="34" charset="-34"/>
                      </a:endParaRPr>
                    </a:p>
                    <a:p>
                      <a:pPr algn="thaiDist"/>
                      <a:r>
                        <a:rPr lang="th-TH" sz="2400" b="1" kern="1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      - การเรียนรู้ด้วยตนเอง (</a:t>
                      </a:r>
                      <a:r>
                        <a:rPr lang="en-US" sz="2400" b="1" kern="1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Self-Learning)</a:t>
                      </a:r>
                      <a:r>
                        <a:rPr lang="th-TH" sz="2400" b="1" kern="1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 หมายถึง รูปแบบการฟังบรรยาย โดยเข้าร่วมอบรม/สัมมนาผ่านช่องทางต่าง ๆ ทั้งจากภายใน หรือ ภายนอกมหาวิทยาลัย โดยต้องได้รับประกาศนียบัตรการอบรม หรือ ได้รับการรับรองจากหัวหน้างาน</a:t>
                      </a:r>
                      <a:endParaRPr lang="en-US" sz="2400" b="1" kern="12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+mn-ea"/>
                        <a:cs typeface="TH Sarabun New" panose="020B0500040200020003" pitchFamily="34" charset="-34"/>
                      </a:endParaRPr>
                    </a:p>
                    <a:p>
                      <a:pPr algn="thaiDist"/>
                      <a:r>
                        <a:rPr lang="th-TH" sz="2400" b="1" kern="1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      - การเรียนรู้จากการปฏิบัติงานจริง (</a:t>
                      </a:r>
                      <a:r>
                        <a:rPr lang="en-US" sz="2400" b="1" kern="1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On the job training) </a:t>
                      </a:r>
                      <a:r>
                        <a:rPr lang="th-TH" sz="2400" b="1" kern="1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หมายถึง การเข้าร่วมประชุม / อบรม / สัมมนาที่จัดขึ้นโดยหน่วยงานภายใน ซึ่งต้องเป็นโครงการที่มีวัตถุประสงค์หลักเพื่อส่งเสริมงานที่ปฏิบัติอยู่ โดยต้องได้รับประกาศนียบัตรการอบรม หรือ ได้รับการรับรองจากหัวหน้างาน</a:t>
                      </a:r>
                      <a:endParaRPr lang="en-US" sz="2400" b="1" kern="12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+mn-ea"/>
                        <a:cs typeface="TH Sarabun New" panose="020B0500040200020003" pitchFamily="34" charset="-34"/>
                      </a:endParaRPr>
                    </a:p>
                    <a:p>
                      <a:pPr algn="thaiDist"/>
                      <a:r>
                        <a:rPr lang="th-TH" sz="2400" b="1" kern="1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      - การเข้าร่วมกิจกรรม </a:t>
                      </a:r>
                      <a:r>
                        <a:rPr lang="en-US" sz="2400" b="1" kern="1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KM</a:t>
                      </a:r>
                      <a:r>
                        <a:rPr lang="th-TH" sz="2400" b="1" kern="12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 ของมหาวิทยาลัยหรือหน่วยงานต่าง ๆ ในมหาวิทยาลัย ในหัวข้อที่เกี่ยวกับการพัฒนาตนเอง หรือ ส่งเสริมงานที่ปฏิบัติอยู่ โดยต้องได้รับประกาศนียบัตรการอบรม หรือ ได้รับการรับรองจากหัวหน้างาน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Calibri" panose="020F0502020204030204" pitchFamily="34" charset="0"/>
                          <a:cs typeface="TH Sarabun New" panose="020B0500040200020003" pitchFamily="34" charset="-34"/>
                        </a:rPr>
                        <a:t>      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Calibri" panose="020F0502020204030204" pitchFamily="34" charset="0"/>
                          <a:cs typeface="TH Sarabun New" panose="020B0500040200020003" pitchFamily="34" charset="-34"/>
                        </a:rPr>
                        <a:t> </a:t>
                      </a:r>
                      <a:endParaRPr lang="th-TH" sz="2400" b="1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Calibri" panose="020F0502020204030204" pitchFamily="34" charset="0"/>
                        <a:cs typeface="TH Sarabun New" panose="020B0500040200020003" pitchFamily="34" charset="-34"/>
                      </a:endParaRPr>
                    </a:p>
                    <a:p>
                      <a:r>
                        <a:rPr lang="th-TH" sz="2400" kern="1200" dirty="0">
                          <a:solidFill>
                            <a:schemeClr val="dk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จำนวนเรื่องในการอบรม ต่อ ภาระงานตามชั่วโมงที่</a:t>
                      </a:r>
                      <a:r>
                        <a:rPr lang="th-TH" sz="2400" kern="1200" dirty="0" err="1">
                          <a:solidFill>
                            <a:schemeClr val="dk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ปฎิบั</a:t>
                      </a:r>
                      <a:r>
                        <a:rPr lang="th-TH" sz="2400" kern="1200" dirty="0">
                          <a:solidFill>
                            <a:schemeClr val="dk1"/>
                          </a:solidFill>
                          <a:effectLst/>
                          <a:latin typeface="TH Sarabun New" panose="020B0500040200020003" pitchFamily="34" charset="-34"/>
                          <a:ea typeface="+mn-ea"/>
                          <a:cs typeface="TH Sarabun New" panose="020B0500040200020003" pitchFamily="34" charset="-34"/>
                        </a:rPr>
                        <a:t>ติงาน (ปีการศึกษา)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TH Sarabun New" panose="020B0500040200020003" pitchFamily="34" charset="-34"/>
                        <a:ea typeface="+mn-ea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84462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643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67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กล่องข้อความ 4">
            <a:extLst>
              <a:ext uri="{FF2B5EF4-FFF2-40B4-BE49-F238E27FC236}">
                <a16:creationId xmlns:a16="http://schemas.microsoft.com/office/drawing/2014/main" id="{7FD1908B-5A04-CB6A-E7FA-FC3354018B66}"/>
              </a:ext>
            </a:extLst>
          </p:cNvPr>
          <p:cNvSpPr txBox="1"/>
          <p:nvPr/>
        </p:nvSpPr>
        <p:spPr>
          <a:xfrm>
            <a:off x="1010011" y="856936"/>
            <a:ext cx="10748865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2800" b="1" u="sng" kern="1200" dirty="0">
                <a:solidFill>
                  <a:schemeClr val="dk1"/>
                </a:solidFill>
                <a:effectLst/>
                <a:latin typeface="TH Sarabun New" panose="020B0500040200020003" pitchFamily="34" charset="-34"/>
                <a:ea typeface="+mn-ea"/>
                <a:cs typeface="TH Sarabun New" panose="020B0500040200020003" pitchFamily="34" charset="-34"/>
              </a:rPr>
              <a:t>ตัวอย่าง</a:t>
            </a:r>
            <a:r>
              <a:rPr lang="th-TH" sz="2800" b="1" kern="1200" dirty="0">
                <a:solidFill>
                  <a:schemeClr val="dk1"/>
                </a:solidFill>
                <a:effectLst/>
                <a:latin typeface="TH Sarabun New" panose="020B0500040200020003" pitchFamily="34" charset="-34"/>
                <a:ea typeface="+mn-ea"/>
                <a:cs typeface="TH Sarabun New" panose="020B0500040200020003" pitchFamily="34" charset="-34"/>
              </a:rPr>
              <a:t>   2.1</a:t>
            </a:r>
            <a:endParaRPr lang="en-US" sz="2800" b="1" kern="1200" dirty="0">
              <a:solidFill>
                <a:schemeClr val="dk1"/>
              </a:solidFill>
              <a:effectLst/>
              <a:latin typeface="TH Sarabun New" panose="020B0500040200020003" pitchFamily="34" charset="-34"/>
              <a:ea typeface="+mn-ea"/>
              <a:cs typeface="TH Sarabun New" panose="020B0500040200020003" pitchFamily="34" charset="-34"/>
            </a:endParaRPr>
          </a:p>
          <a:p>
            <a:pPr marL="514350" indent="-514350" algn="thaiDist">
              <a:buAutoNum type="arabicPeriod"/>
            </a:pPr>
            <a:r>
              <a:rPr lang="th-TH" sz="2800" kern="1200" dirty="0">
                <a:solidFill>
                  <a:schemeClr val="dk1"/>
                </a:solidFill>
                <a:effectLst/>
                <a:latin typeface="TH Sarabun New" panose="020B0500040200020003" pitchFamily="34" charset="-34"/>
                <a:ea typeface="+mn-ea"/>
                <a:cs typeface="TH Sarabun New" panose="020B0500040200020003" pitchFamily="34" charset="-34"/>
              </a:rPr>
              <a:t>เข้าร่วมอบรมการเขียนรายงานการประชุม รูปแบบการเรียนรู้ด้วยตนเอง (</a:t>
            </a:r>
            <a:r>
              <a:rPr lang="en-US" sz="2800" kern="1200" dirty="0">
                <a:solidFill>
                  <a:schemeClr val="dk1"/>
                </a:solidFill>
                <a:effectLst/>
                <a:latin typeface="TH Sarabun New" panose="020B0500040200020003" pitchFamily="34" charset="-34"/>
                <a:ea typeface="+mn-ea"/>
                <a:cs typeface="TH Sarabun New" panose="020B0500040200020003" pitchFamily="34" charset="-34"/>
              </a:rPr>
              <a:t>Self-Learning)</a:t>
            </a:r>
            <a:r>
              <a:rPr lang="th-TH" sz="2800" kern="1200" dirty="0">
                <a:solidFill>
                  <a:schemeClr val="dk1"/>
                </a:solidFill>
                <a:effectLst/>
                <a:latin typeface="TH Sarabun New" panose="020B0500040200020003" pitchFamily="34" charset="-34"/>
                <a:ea typeface="+mn-ea"/>
                <a:cs typeface="TH Sarabun New" panose="020B0500040200020003" pitchFamily="34" charset="-34"/>
              </a:rPr>
              <a:t> รูปแบบการฟังบรรยาย จัดโดยสำนักทรัพยากรมนุษย์ เวลาในการอบรม 3 ชั่วโมง  ดังนั้น คิดภาระงาน คือ จำนวน 1 เรื่อง/3 ชั่วโมงภาระงานต่อปีการศึกษา  </a:t>
            </a:r>
            <a:r>
              <a:rPr lang="en-US" sz="2800" dirty="0">
                <a:solidFill>
                  <a:schemeClr val="dk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en-US" sz="2800" kern="1200" dirty="0">
                <a:solidFill>
                  <a:schemeClr val="dk1"/>
                </a:solidFill>
                <a:effectLst/>
                <a:latin typeface="TH Sarabun New" panose="020B0500040200020003" pitchFamily="34" charset="-34"/>
                <a:ea typeface="+mn-ea"/>
                <a:cs typeface="TH Sarabun New" panose="020B0500040200020003" pitchFamily="34" charset="-34"/>
              </a:rPr>
              <a:t>(= 3 </a:t>
            </a:r>
            <a:r>
              <a:rPr lang="th-TH" sz="2800" kern="1200" dirty="0">
                <a:solidFill>
                  <a:schemeClr val="dk1"/>
                </a:solidFill>
                <a:effectLst/>
                <a:latin typeface="TH Sarabun New" panose="020B0500040200020003" pitchFamily="34" charset="-34"/>
                <a:ea typeface="+mn-ea"/>
                <a:cs typeface="TH Sarabun New" panose="020B0500040200020003" pitchFamily="34" charset="-34"/>
              </a:rPr>
              <a:t>ชั่วโมงภาระงาน/ปีการศึกษา)</a:t>
            </a:r>
          </a:p>
          <a:p>
            <a:pPr marL="514350" indent="-514350" algn="thaiDist">
              <a:buAutoNum type="arabicPeriod"/>
            </a:pPr>
            <a:endParaRPr lang="en-US" sz="2800" kern="1200" dirty="0">
              <a:solidFill>
                <a:schemeClr val="dk1"/>
              </a:solidFill>
              <a:effectLst/>
              <a:latin typeface="TH Sarabun New" panose="020B0500040200020003" pitchFamily="34" charset="-34"/>
              <a:ea typeface="+mn-ea"/>
              <a:cs typeface="TH Sarabun New" panose="020B0500040200020003" pitchFamily="34" charset="-34"/>
            </a:endParaRPr>
          </a:p>
          <a:p>
            <a:pPr marL="457200" indent="-457200" algn="thaiDist">
              <a:buAutoNum type="arabicPeriod" startAt="2"/>
            </a:pPr>
            <a:r>
              <a:rPr lang="th-TH" sz="2800" kern="1200" dirty="0">
                <a:solidFill>
                  <a:schemeClr val="dk1"/>
                </a:solidFill>
                <a:effectLst/>
                <a:latin typeface="TH Sarabun New" panose="020B0500040200020003" pitchFamily="34" charset="-34"/>
                <a:ea typeface="+mn-ea"/>
                <a:cs typeface="TH Sarabun New" panose="020B0500040200020003" pitchFamily="34" charset="-34"/>
              </a:rPr>
              <a:t>การเข้าร่วมกิจกรรม </a:t>
            </a:r>
            <a:r>
              <a:rPr lang="en-US" sz="2800" kern="1200" dirty="0">
                <a:solidFill>
                  <a:schemeClr val="dk1"/>
                </a:solidFill>
                <a:effectLst/>
                <a:latin typeface="TH Sarabun New" panose="020B0500040200020003" pitchFamily="34" charset="-34"/>
                <a:ea typeface="+mn-ea"/>
                <a:cs typeface="TH Sarabun New" panose="020B0500040200020003" pitchFamily="34" charset="-34"/>
              </a:rPr>
              <a:t>KM</a:t>
            </a:r>
            <a:r>
              <a:rPr lang="th-TH" sz="2800" kern="1200" dirty="0">
                <a:solidFill>
                  <a:schemeClr val="dk1"/>
                </a:solidFill>
                <a:effectLst/>
                <a:latin typeface="TH Sarabun New" panose="020B0500040200020003" pitchFamily="34" charset="-34"/>
                <a:ea typeface="+mn-ea"/>
                <a:cs typeface="TH Sarabun New" panose="020B0500040200020003" pitchFamily="34" charset="-34"/>
              </a:rPr>
              <a:t> ของมหาวิทยาลัย ในหัวข้อ “การถ่ายทอดความรู้การพัฒนางนอย่างสร้างสรรค์”  รูปแบบการเรียนรู้ด้วย</a:t>
            </a:r>
          </a:p>
          <a:p>
            <a:pPr algn="thaiDist"/>
            <a:r>
              <a:rPr lang="th-TH" sz="2800" dirty="0">
                <a:solidFill>
                  <a:schemeClr val="dk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      </a:t>
            </a:r>
            <a:r>
              <a:rPr lang="th-TH" sz="2800" kern="1200" dirty="0">
                <a:solidFill>
                  <a:schemeClr val="dk1"/>
                </a:solidFill>
                <a:effectLst/>
                <a:latin typeface="TH Sarabun New" panose="020B0500040200020003" pitchFamily="34" charset="-34"/>
                <a:ea typeface="+mn-ea"/>
                <a:cs typeface="TH Sarabun New" panose="020B0500040200020003" pitchFamily="34" charset="-34"/>
              </a:rPr>
              <a:t>ตนเอง (</a:t>
            </a:r>
            <a:r>
              <a:rPr lang="en-US" sz="2800" kern="1200" dirty="0">
                <a:solidFill>
                  <a:schemeClr val="dk1"/>
                </a:solidFill>
                <a:effectLst/>
                <a:latin typeface="TH Sarabun New" panose="020B0500040200020003" pitchFamily="34" charset="-34"/>
                <a:ea typeface="+mn-ea"/>
                <a:cs typeface="TH Sarabun New" panose="020B0500040200020003" pitchFamily="34" charset="-34"/>
              </a:rPr>
              <a:t>Self-Learning)</a:t>
            </a:r>
            <a:r>
              <a:rPr lang="th-TH" sz="2800" kern="1200" dirty="0">
                <a:solidFill>
                  <a:schemeClr val="dk1"/>
                </a:solidFill>
                <a:effectLst/>
                <a:latin typeface="TH Sarabun New" panose="020B0500040200020003" pitchFamily="34" charset="-34"/>
                <a:ea typeface="+mn-ea"/>
                <a:cs typeface="TH Sarabun New" panose="020B0500040200020003" pitchFamily="34" charset="-34"/>
              </a:rPr>
              <a:t> รูปแบบการฟังบรรยาย จัดโดยสำนัก...... เวลาในการอบรม 6 ชั่วโมง  ดังนั้น คิดภาระงาน คือ จำนวน 1 เรื่อง/6 ชั่วโมงภาระงานต่อปีการศึกษา </a:t>
            </a:r>
            <a:r>
              <a:rPr lang="en-US" sz="2800" kern="1200" dirty="0">
                <a:solidFill>
                  <a:schemeClr val="dk1"/>
                </a:solidFill>
                <a:effectLst/>
                <a:latin typeface="TH Sarabun New" panose="020B0500040200020003" pitchFamily="34" charset="-34"/>
                <a:ea typeface="+mn-ea"/>
                <a:cs typeface="TH Sarabun New" panose="020B0500040200020003" pitchFamily="34" charset="-34"/>
              </a:rPr>
              <a:t>(= 6 </a:t>
            </a:r>
            <a:r>
              <a:rPr lang="th-TH" sz="2800" kern="1200" dirty="0">
                <a:solidFill>
                  <a:schemeClr val="dk1"/>
                </a:solidFill>
                <a:effectLst/>
                <a:latin typeface="TH Sarabun New" panose="020B0500040200020003" pitchFamily="34" charset="-34"/>
                <a:ea typeface="+mn-ea"/>
                <a:cs typeface="TH Sarabun New" panose="020B0500040200020003" pitchFamily="34" charset="-34"/>
              </a:rPr>
              <a:t>ชั่วโมงภาระงาน/ปีการศึกษา)</a:t>
            </a:r>
          </a:p>
          <a:p>
            <a:pPr algn="thaiDist"/>
            <a:r>
              <a:rPr lang="en-US" sz="2800" kern="1200" dirty="0">
                <a:solidFill>
                  <a:schemeClr val="dk1"/>
                </a:solidFill>
                <a:effectLst/>
                <a:latin typeface="TH Sarabun New" panose="020B0500040200020003" pitchFamily="34" charset="-34"/>
                <a:ea typeface="+mn-ea"/>
                <a:cs typeface="TH Sarabun New" panose="020B0500040200020003" pitchFamily="34" charset="-34"/>
              </a:rPr>
              <a:t> </a:t>
            </a:r>
          </a:p>
          <a:p>
            <a:pPr algn="thaiDist"/>
            <a:r>
              <a:rPr lang="th-TH" sz="2800" b="1" kern="1200" dirty="0">
                <a:solidFill>
                  <a:schemeClr val="dk1"/>
                </a:solidFill>
                <a:effectLst/>
                <a:latin typeface="TH Sarabun New" panose="020B0500040200020003" pitchFamily="34" charset="-34"/>
                <a:ea typeface="+mn-ea"/>
                <a:cs typeface="TH Sarabun New" panose="020B0500040200020003" pitchFamily="34" charset="-34"/>
              </a:rPr>
              <a:t>     **รวมเป็นภาระงานด้านพัฒนาตนเอง จำนวน 2 เรื่อง ต่อ 9 ชั่วโมงภาระงานที่ปฏิบัติในปีการศึกษา** </a:t>
            </a:r>
            <a:endParaRPr lang="en-US" sz="2800" b="1" dirty="0">
              <a:solidFill>
                <a:schemeClr val="tx1"/>
              </a:solidFill>
              <a:effectLst/>
              <a:latin typeface="TH Sarabun New" panose="020B0500040200020003" pitchFamily="34" charset="-34"/>
              <a:ea typeface="Calibri" panose="020F0502020204030204" pitchFamily="34" charset="0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869650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49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าราง 3">
            <a:extLst>
              <a:ext uri="{FF2B5EF4-FFF2-40B4-BE49-F238E27FC236}">
                <a16:creationId xmlns:a16="http://schemas.microsoft.com/office/drawing/2014/main" id="{36AC37D2-138A-2D7B-FC2C-686D2F802C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3599002"/>
              </p:ext>
            </p:extLst>
          </p:nvPr>
        </p:nvGraphicFramePr>
        <p:xfrm>
          <a:off x="1045031" y="554948"/>
          <a:ext cx="10608903" cy="29869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593257">
                  <a:extLst>
                    <a:ext uri="{9D8B030D-6E8A-4147-A177-3AD203B41FA5}">
                      <a16:colId xmlns:a16="http://schemas.microsoft.com/office/drawing/2014/main" val="2038401964"/>
                    </a:ext>
                  </a:extLst>
                </a:gridCol>
                <a:gridCol w="4015646">
                  <a:extLst>
                    <a:ext uri="{9D8B030D-6E8A-4147-A177-3AD203B41FA5}">
                      <a16:colId xmlns:a16="http://schemas.microsoft.com/office/drawing/2014/main" val="2105191409"/>
                    </a:ext>
                  </a:extLst>
                </a:gridCol>
              </a:tblGrid>
              <a:tr h="426632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</a:pPr>
                      <a:r>
                        <a:rPr lang="th-TH" sz="2400" b="1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รายละเอียด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400" b="1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การคิดภาระงาน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5899002"/>
                  </a:ext>
                </a:extLst>
              </a:tr>
              <a:tr h="380605">
                <a:tc>
                  <a:txBody>
                    <a:bodyPr/>
                    <a:lstStyle/>
                    <a:p>
                      <a:pPr algn="thaiDist"/>
                      <a:r>
                        <a:rPr lang="th-TH" sz="2400" b="1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Calibri" panose="020F0502020204030204" pitchFamily="34" charset="0"/>
                          <a:cs typeface="TH Sarabun New" panose="020B0500040200020003" pitchFamily="34" charset="-34"/>
                        </a:rPr>
                        <a:t>๒.๒ </a:t>
                      </a:r>
                      <a:r>
                        <a:rPr lang="th-TH" sz="2400" b="1" u="sng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Calibri" panose="020F0502020204030204" pitchFamily="34" charset="0"/>
                          <a:cs typeface="TH Sarabun New" panose="020B0500040200020003" pitchFamily="34" charset="-34"/>
                        </a:rPr>
                        <a:t>การพัฒนางานประจำ</a:t>
                      </a:r>
                      <a:r>
                        <a:rPr lang="th-TH" sz="2400" u="sng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Calibri" panose="020F0502020204030204" pitchFamily="34" charset="0"/>
                          <a:cs typeface="TH Sarabun New" panose="020B0500040200020003" pitchFamily="34" charset="-34"/>
                        </a:rPr>
                        <a:t>  </a:t>
                      </a:r>
                    </a:p>
                    <a:p>
                      <a:pPr algn="thaiDist"/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Calibri" panose="020F0502020204030204" pitchFamily="34" charset="0"/>
                          <a:cs typeface="TH Sarabun New" panose="020B0500040200020003" pitchFamily="34" charset="-34"/>
                        </a:rPr>
                        <a:t>      หมายถึง การนำความรู้ที่ได้จากการพัฒนาตนเองมาจัดทำคู่มือการปฏิบัติงาน หรือ แนวทางการปฏิบัติงาน หรือ งานวิจัย หรือ ผลงานในรูปแบบอื่น ๆ ที่เป็นประโยชน์ต่อการปฏิบัติงานหลักหรืองานประจำของตนเอง หรือ เป็นประโยชน์ต่อการดำเนินงานของหน่วยงาน หรือ มหาวิทยาลัย โดยต้องได้รับการรับรองจากหัวหน้างาน</a:t>
                      </a:r>
                    </a:p>
                    <a:p>
                      <a:pPr algn="thaiDist"/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Calibri" panose="020F050202020403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thaiDist"/>
                      <a:endParaRPr lang="th-TH" sz="24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Calibri" panose="020F0502020204030204" pitchFamily="34" charset="0"/>
                        <a:cs typeface="TH Sarabun New" panose="020B0500040200020003" pitchFamily="34" charset="-34"/>
                      </a:endParaRPr>
                    </a:p>
                    <a:p>
                      <a:pPr algn="thaiDist"/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Calibri" panose="020F0502020204030204" pitchFamily="34" charset="0"/>
                          <a:cs typeface="TH Sarabun New" panose="020B0500040200020003" pitchFamily="34" charset="-34"/>
                        </a:rPr>
                        <a:t>จำนวนงานพัฒนางานประจำ ต่อ ภาระงานตามชั่วโมงที่</a:t>
                      </a:r>
                      <a:r>
                        <a:rPr lang="th-TH" sz="2400" dirty="0" err="1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Calibri" panose="020F0502020204030204" pitchFamily="34" charset="0"/>
                          <a:cs typeface="TH Sarabun New" panose="020B0500040200020003" pitchFamily="34" charset="-34"/>
                        </a:rPr>
                        <a:t>ปฎิบั</a:t>
                      </a: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Calibri" panose="020F0502020204030204" pitchFamily="34" charset="0"/>
                          <a:cs typeface="TH Sarabun New" panose="020B0500040200020003" pitchFamily="34" charset="-34"/>
                        </a:rPr>
                        <a:t>ติงาน (ปีการศึกษา)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Calibri" panose="020F050202020403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8446224"/>
                  </a:ext>
                </a:extLst>
              </a:tr>
            </a:tbl>
          </a:graphicData>
        </a:graphic>
      </p:graphicFrame>
      <p:sp>
        <p:nvSpPr>
          <p:cNvPr id="5" name="กล่องข้อความ 4">
            <a:extLst>
              <a:ext uri="{FF2B5EF4-FFF2-40B4-BE49-F238E27FC236}">
                <a16:creationId xmlns:a16="http://schemas.microsoft.com/office/drawing/2014/main" id="{C8B4ABCE-4D98-D872-A078-16262451BB34}"/>
              </a:ext>
            </a:extLst>
          </p:cNvPr>
          <p:cNvSpPr txBox="1"/>
          <p:nvPr/>
        </p:nvSpPr>
        <p:spPr>
          <a:xfrm>
            <a:off x="877077" y="4057254"/>
            <a:ext cx="10776857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thaiDist"/>
            <a:r>
              <a:rPr lang="th-TH" sz="2400" u="sng" dirty="0"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ตัวอย่าง </a:t>
            </a:r>
            <a:endParaRPr lang="en-US" sz="2400" dirty="0">
              <a:solidFill>
                <a:schemeClr val="tx1"/>
              </a:solidFill>
              <a:effectLst/>
              <a:latin typeface="TH Sarabun New" panose="020B0500040200020003" pitchFamily="34" charset="-34"/>
              <a:ea typeface="Calibri" panose="020F0502020204030204" pitchFamily="34" charset="0"/>
              <a:cs typeface="TH Sarabun New" panose="020B0500040200020003" pitchFamily="34" charset="-34"/>
            </a:endParaRPr>
          </a:p>
          <a:p>
            <a:pPr algn="thaiDist"/>
            <a:r>
              <a:rPr lang="th-TH" sz="2400" dirty="0"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	นายทาน นำความรู้ที่ได้จากการอบรม </a:t>
            </a:r>
            <a:r>
              <a:rPr lang="en-US" sz="2400" dirty="0"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KM</a:t>
            </a:r>
            <a:r>
              <a:rPr lang="th-TH" sz="2400" dirty="0"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 มาปรับปรุงพัฒนาการปฏิบัติงานของตนเอง จำนวน 1 เรื่อง โดยมีการจัดทำคู่มือ                            การปฏิบัติงานและเผยแพร่ให้ทราบในหน่วยงาน และได้รับการรับรองจากหัวหน้างาน ใช้เวลาในการปฏิบัติงานนี้ จำนวน 2 เดือน โดยคิดเป็นชั่วโมงภาระงาน 7*40 วันทำการ เท่ากับ 280 ชั่วโมงภาระงาน  </a:t>
            </a:r>
          </a:p>
          <a:p>
            <a:pPr algn="thaiDist"/>
            <a:r>
              <a:rPr lang="th-TH" sz="2400" dirty="0"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    </a:t>
            </a:r>
            <a:r>
              <a:rPr lang="th-TH" sz="2400" dirty="0"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ดังนั้น คิดภาระงาน คือ จำนวน 1 งานพัฒนาต่อ 280 ชั่วโมงภาระงานต่อปีการศึกษา</a:t>
            </a:r>
            <a:endParaRPr lang="en-US" sz="2400" dirty="0">
              <a:solidFill>
                <a:schemeClr val="tx1"/>
              </a:solidFill>
              <a:effectLst/>
              <a:latin typeface="TH Sarabun New" panose="020B0500040200020003" pitchFamily="34" charset="-34"/>
              <a:ea typeface="Calibri" panose="020F0502020204030204" pitchFamily="34" charset="0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8498740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ตาราง 5">
            <a:extLst>
              <a:ext uri="{FF2B5EF4-FFF2-40B4-BE49-F238E27FC236}">
                <a16:creationId xmlns:a16="http://schemas.microsoft.com/office/drawing/2014/main" id="{51B636FA-6399-B904-8488-07A288B4F8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5900876"/>
              </p:ext>
            </p:extLst>
          </p:nvPr>
        </p:nvGraphicFramePr>
        <p:xfrm>
          <a:off x="933064" y="433650"/>
          <a:ext cx="10608903" cy="33527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593257">
                  <a:extLst>
                    <a:ext uri="{9D8B030D-6E8A-4147-A177-3AD203B41FA5}">
                      <a16:colId xmlns:a16="http://schemas.microsoft.com/office/drawing/2014/main" val="2038401964"/>
                    </a:ext>
                  </a:extLst>
                </a:gridCol>
                <a:gridCol w="4015646">
                  <a:extLst>
                    <a:ext uri="{9D8B030D-6E8A-4147-A177-3AD203B41FA5}">
                      <a16:colId xmlns:a16="http://schemas.microsoft.com/office/drawing/2014/main" val="2105191409"/>
                    </a:ext>
                  </a:extLst>
                </a:gridCol>
              </a:tblGrid>
              <a:tr h="426632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</a:pPr>
                      <a:r>
                        <a:rPr lang="th-TH" sz="2200" b="1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รายละเอียด</a:t>
                      </a:r>
                      <a:endParaRPr lang="en-US" sz="2200" b="1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200" b="1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การคิดภาระงาน</a:t>
                      </a:r>
                      <a:endParaRPr lang="en-US" sz="2200" b="1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Times New Roman" panose="02020603050405020304" pitchFamily="18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5899002"/>
                  </a:ext>
                </a:extLst>
              </a:tr>
              <a:tr h="380605">
                <a:tc>
                  <a:txBody>
                    <a:bodyPr/>
                    <a:lstStyle/>
                    <a:p>
                      <a:pPr algn="thaiDist"/>
                      <a:r>
                        <a:rPr lang="th-TH" sz="2400" b="1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Calibri" panose="020F0502020204030204" pitchFamily="34" charset="0"/>
                          <a:cs typeface="TH Sarabun New" panose="020B0500040200020003" pitchFamily="34" charset="-34"/>
                        </a:rPr>
                        <a:t>๒.๓ งานพัฒนาองค์กร</a:t>
                      </a: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Calibri" panose="020F0502020204030204" pitchFamily="34" charset="0"/>
                          <a:cs typeface="TH Sarabun New" panose="020B0500040200020003" pitchFamily="34" charset="-34"/>
                        </a:rPr>
                        <a:t> หมายถึง การแบ่งปันความรู้ ประสบการณ์ หรือความชำนาญให้แก่เพื่อนร่วมงาน ประกอบด้วย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Calibri" panose="020F0502020204030204" pitchFamily="34" charset="0"/>
                        <a:cs typeface="TH Sarabun New" panose="020B0500040200020003" pitchFamily="34" charset="-34"/>
                      </a:endParaRPr>
                    </a:p>
                    <a:p>
                      <a:pPr algn="thaiDist"/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Calibri" panose="020F0502020204030204" pitchFamily="34" charset="0"/>
                          <a:cs typeface="TH Sarabun New" panose="020B0500040200020003" pitchFamily="34" charset="-34"/>
                        </a:rPr>
                        <a:t>     - การเขียนบทความหรือจัดทำวิดีทัศน์ เผยแพร่ความรู้ โดยเป็นผู้บรรยายหลักในช่องทางต่าง ๆ ของหน่วยงาน/มหาวิทยาลัยง โดยต้องได้รับการรับรองจากหัวหน้างาน  หรือ 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Calibri" panose="020F0502020204030204" pitchFamily="34" charset="0"/>
                        <a:cs typeface="TH Sarabun New" panose="020B0500040200020003" pitchFamily="34" charset="-34"/>
                      </a:endParaRPr>
                    </a:p>
                    <a:p>
                      <a:pPr algn="thaiDist"/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Calibri" panose="020F0502020204030204" pitchFamily="34" charset="0"/>
                          <a:cs typeface="TH Sarabun New" panose="020B0500040200020003" pitchFamily="34" charset="-34"/>
                        </a:rPr>
                        <a:t>     - เป็นผู้รับผิดชอบหรือมีส่วนร่วมในการจัดทำข้อมูลเพื่อนำไปสนับสนุน         </a:t>
                      </a:r>
                      <a:r>
                        <a:rPr lang="th-TH" sz="2400" dirty="0" err="1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Calibri" panose="020F0502020204030204" pitchFamily="34" charset="0"/>
                          <a:cs typeface="TH Sarabun New" panose="020B0500040200020003" pitchFamily="34" charset="-34"/>
                        </a:rPr>
                        <a:t>การทำ</a:t>
                      </a: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Calibri" panose="020F0502020204030204" pitchFamily="34" charset="0"/>
                          <a:cs typeface="TH Sarabun New" panose="020B0500040200020003" pitchFamily="34" charset="-34"/>
                        </a:rPr>
                        <a:t>ประกันคุณภาพในระดับหลักสูตร หรือ ระดับคณะ หรือ ระดับมหาวิทยาลัย โดยต้องได้รับการรับรองจากหัวหน้างาน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Calibri" panose="020F050202020403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thaiDist"/>
                      <a:endParaRPr lang="th-TH" sz="24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Calibri" panose="020F0502020204030204" pitchFamily="34" charset="0"/>
                        <a:cs typeface="TH Sarabun New" panose="020B0500040200020003" pitchFamily="34" charset="-34"/>
                      </a:endParaRPr>
                    </a:p>
                    <a:p>
                      <a:pPr algn="thaiDist"/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Calibri" panose="020F0502020204030204" pitchFamily="34" charset="0"/>
                          <a:cs typeface="TH Sarabun New" panose="020B0500040200020003" pitchFamily="34" charset="-34"/>
                        </a:rPr>
                        <a:t>จำนวนงาน ต่อ ภาระงานตามชั่วโมงที่</a:t>
                      </a:r>
                      <a:r>
                        <a:rPr lang="th-TH" sz="2400" dirty="0" err="1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Calibri" panose="020F0502020204030204" pitchFamily="34" charset="0"/>
                          <a:cs typeface="TH Sarabun New" panose="020B0500040200020003" pitchFamily="34" charset="-34"/>
                        </a:rPr>
                        <a:t>ปฎิบั</a:t>
                      </a: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 New" panose="020B0500040200020003" pitchFamily="34" charset="-34"/>
                          <a:ea typeface="Calibri" panose="020F0502020204030204" pitchFamily="34" charset="0"/>
                          <a:cs typeface="TH Sarabun New" panose="020B0500040200020003" pitchFamily="34" charset="-34"/>
                        </a:rPr>
                        <a:t>ติงาน (ปีการศึกษา)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H Sarabun New" panose="020B0500040200020003" pitchFamily="34" charset="-34"/>
                        <a:ea typeface="Calibri" panose="020F0502020204030204" pitchFamily="34" charset="0"/>
                        <a:cs typeface="TH Sarabun New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8446224"/>
                  </a:ext>
                </a:extLst>
              </a:tr>
            </a:tbl>
          </a:graphicData>
        </a:graphic>
      </p:graphicFrame>
      <p:sp>
        <p:nvSpPr>
          <p:cNvPr id="8" name="กล่องข้อความ 7">
            <a:extLst>
              <a:ext uri="{FF2B5EF4-FFF2-40B4-BE49-F238E27FC236}">
                <a16:creationId xmlns:a16="http://schemas.microsoft.com/office/drawing/2014/main" id="{A1056423-9742-205A-C3EA-62F8964770C2}"/>
              </a:ext>
            </a:extLst>
          </p:cNvPr>
          <p:cNvSpPr txBox="1"/>
          <p:nvPr/>
        </p:nvSpPr>
        <p:spPr>
          <a:xfrm>
            <a:off x="933064" y="4002109"/>
            <a:ext cx="10683548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thaiDist"/>
            <a:r>
              <a:rPr lang="th-TH" sz="2400" u="sng" dirty="0"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ตัวอย่าง </a:t>
            </a:r>
            <a:endParaRPr lang="en-US" sz="2400" dirty="0">
              <a:solidFill>
                <a:schemeClr val="tx1"/>
              </a:solidFill>
              <a:effectLst/>
              <a:latin typeface="TH Sarabun New" panose="020B0500040200020003" pitchFamily="34" charset="-34"/>
              <a:ea typeface="Calibri" panose="020F0502020204030204" pitchFamily="34" charset="0"/>
              <a:cs typeface="TH Sarabun New" panose="020B0500040200020003" pitchFamily="34" charset="-34"/>
            </a:endParaRPr>
          </a:p>
          <a:p>
            <a:pPr algn="thaiDist"/>
            <a:r>
              <a:rPr lang="th-TH" sz="2400" dirty="0"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	นายทาน จัดทำข้อมูลสนับสนุนงานประกันคุณภาพในระดับมหาวิทยาลัย ได้รับการรับรองจากหัวหน้างาน ใช้เวลาในการปฏิบัติงานนี้ จำนวน 5 วัน โดยคิดเป็นชั่วโมงภาระงาน </a:t>
            </a:r>
            <a:r>
              <a:rPr lang="en-US" sz="2400" dirty="0"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7*5 </a:t>
            </a:r>
            <a:r>
              <a:rPr lang="th-TH" sz="2400" dirty="0"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วันทำการ เท่ากับ 35 ชั่วโมงภาระงาน  </a:t>
            </a:r>
          </a:p>
          <a:p>
            <a:pPr algn="thaiDist"/>
            <a:r>
              <a:rPr lang="th-TH" sz="2400" dirty="0"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	</a:t>
            </a:r>
            <a:r>
              <a:rPr lang="th-TH" sz="2400" dirty="0"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ดังนั้น คิดภาระงาน คือ จำนวน </a:t>
            </a:r>
            <a:r>
              <a:rPr lang="en-US" sz="2400" dirty="0"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1 </a:t>
            </a:r>
            <a:r>
              <a:rPr lang="th-TH" sz="2400" dirty="0">
                <a:solidFill>
                  <a:schemeClr val="tx1"/>
                </a:solidFill>
                <a:effectLst/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งานต่อ 35 ชั่วโมงภาระงานต่อปีการศึกษา</a:t>
            </a:r>
            <a:endParaRPr lang="en-US" sz="2400" dirty="0">
              <a:solidFill>
                <a:schemeClr val="tx1"/>
              </a:solidFill>
              <a:effectLst/>
              <a:latin typeface="TH Sarabun New" panose="020B0500040200020003" pitchFamily="34" charset="-34"/>
              <a:ea typeface="Calibri" panose="020F0502020204030204" pitchFamily="34" charset="0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1624063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อินทิกรัล">
  <a:themeElements>
    <a:clrScheme name="อินทิกรัล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อินทิกรัล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อินทิกรัล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805</TotalTime>
  <Words>1959</Words>
  <Application>Microsoft Office PowerPoint</Application>
  <PresentationFormat>แบบจอกว้าง</PresentationFormat>
  <Paragraphs>145</Paragraphs>
  <Slides>18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7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18</vt:i4>
      </vt:variant>
    </vt:vector>
  </HeadingPairs>
  <TitlesOfParts>
    <vt:vector size="26" baseType="lpstr">
      <vt:lpstr>Arial</vt:lpstr>
      <vt:lpstr>Calibri</vt:lpstr>
      <vt:lpstr>TH Sarabun New</vt:lpstr>
      <vt:lpstr>Times New Roman</vt:lpstr>
      <vt:lpstr>Tw Cen MT</vt:lpstr>
      <vt:lpstr>Tw Cen MT Condensed</vt:lpstr>
      <vt:lpstr>Wingdings 3</vt:lpstr>
      <vt:lpstr>อินทิกรัล</vt:lpstr>
      <vt:lpstr> หลักเกณฑ์การประเมินภาระงานบุคลากร สายสนับสนุน ปีการศึกษา 2566 (มิถุนายน 2566-พฤษภาคม 2567) มหาวิทยาลัยวงษ์ชวลิตกุล </vt:lpstr>
      <vt:lpstr>ภาระงานขั้นต่ำของบุคคลากรสายสนับสนุนแต่ละท่าน 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The End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หลักเกณฑ์และการประเมินผลการปฏิบัติงานของอาจารย์ ปีการศึกษา 2566 มหาวิทยาลัยวงษ์ชวลิตกุล</dc:title>
  <dc:creator>Administrator</dc:creator>
  <cp:lastModifiedBy>Administrator</cp:lastModifiedBy>
  <cp:revision>100</cp:revision>
  <dcterms:created xsi:type="dcterms:W3CDTF">2024-04-25T10:42:02Z</dcterms:created>
  <dcterms:modified xsi:type="dcterms:W3CDTF">2024-04-26T00:07:59Z</dcterms:modified>
</cp:coreProperties>
</file>