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8" r:id="rId3"/>
    <p:sldId id="264" r:id="rId4"/>
    <p:sldId id="260" r:id="rId5"/>
    <p:sldId id="281" r:id="rId6"/>
    <p:sldId id="287" r:id="rId7"/>
    <p:sldId id="282" r:id="rId8"/>
    <p:sldId id="283" r:id="rId9"/>
    <p:sldId id="284" r:id="rId10"/>
    <p:sldId id="285" r:id="rId11"/>
    <p:sldId id="288" r:id="rId12"/>
    <p:sldId id="290" r:id="rId13"/>
    <p:sldId id="291" r:id="rId14"/>
    <p:sldId id="293" r:id="rId15"/>
    <p:sldId id="294" r:id="rId16"/>
    <p:sldId id="295" r:id="rId17"/>
    <p:sldId id="298" r:id="rId18"/>
    <p:sldId id="29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6379" autoAdjust="0"/>
  </p:normalViewPr>
  <p:slideViewPr>
    <p:cSldViewPr snapToGrid="0">
      <p:cViewPr>
        <p:scale>
          <a:sx n="89" d="100"/>
          <a:sy n="89" d="100"/>
        </p:scale>
        <p:origin x="48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7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986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17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94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57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510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125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912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4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050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56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EE25DC-BE04-4689-A15B-FBA0ECDC9E1B}" type="datetimeFigureOut">
              <a:rPr lang="th-TH" smtClean="0"/>
              <a:t>25/04/67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24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8DEE73-DC00-4FBB-2EE2-32125EF8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164" y="1409252"/>
            <a:ext cx="10013729" cy="267750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th-TH" b="1" dirty="0"/>
            </a:br>
            <a:r>
              <a:rPr lang="th-TH" b="1" dirty="0"/>
              <a:t>หลักเกณฑ์การประเมินภาระงานบุคลากร</a:t>
            </a:r>
            <a:br>
              <a:rPr lang="th-TH" b="1" dirty="0"/>
            </a:br>
            <a:r>
              <a:rPr lang="th-TH" b="1" dirty="0"/>
              <a:t>สายสนับสนุน ปีการศึกษา 2566</a:t>
            </a:r>
            <a:br>
              <a:rPr lang="th-TH" b="1" dirty="0"/>
            </a:br>
            <a:r>
              <a:rPr lang="th-TH" b="1" dirty="0"/>
              <a:t>(มิถุนายน 2566-พฤษภาคม 2567)</a:t>
            </a:r>
            <a:br>
              <a:rPr lang="th-TH" b="1" dirty="0"/>
            </a:br>
            <a:r>
              <a:rPr lang="th-TH" b="1" dirty="0"/>
              <a:t>มหาวิทยาลัยวงษ์ชวลิตกุล</a:t>
            </a:r>
            <a:br>
              <a:rPr lang="th-TH" b="1" dirty="0"/>
            </a:br>
            <a:endParaRPr lang="th-TH" b="1" dirty="0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67246C4F-DCE5-56E6-7AF0-39E977F112DB}"/>
              </a:ext>
            </a:extLst>
          </p:cNvPr>
          <p:cNvSpPr txBox="1"/>
          <p:nvPr/>
        </p:nvSpPr>
        <p:spPr>
          <a:xfrm>
            <a:off x="8480533" y="4917410"/>
            <a:ext cx="3546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สำนักทรัพยากรมนุษย์ </a:t>
            </a:r>
          </a:p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Human Resource Management Office)</a:t>
            </a: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ศูนย์เทคโนโลยีสารสนเทศ </a:t>
            </a:r>
          </a:p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Information Technology Center)</a:t>
            </a: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C23D96DE-C2B4-AF1E-60B2-B9DF74F6EFFF}"/>
              </a:ext>
            </a:extLst>
          </p:cNvPr>
          <p:cNvSpPr txBox="1"/>
          <p:nvPr/>
        </p:nvSpPr>
        <p:spPr>
          <a:xfrm>
            <a:off x="8584164" y="6388592"/>
            <a:ext cx="18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วันที่ 26 เมษายน 2567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9ABDF17F-7C73-9474-0DBF-A009B1FD7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4" y="0"/>
            <a:ext cx="1581375" cy="15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67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FBC5A4CC-2941-9307-F197-4ECAA09A1928}"/>
              </a:ext>
            </a:extLst>
          </p:cNvPr>
          <p:cNvSpPr txBox="1"/>
          <p:nvPr/>
        </p:nvSpPr>
        <p:spPr>
          <a:xfrm>
            <a:off x="609600" y="262797"/>
            <a:ext cx="11038114" cy="187743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3</a:t>
            </a:r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ภาระงานยุทธศาสตร์ </a:t>
            </a:r>
          </a:p>
          <a:p>
            <a:pPr algn="thaiDist"/>
            <a:r>
              <a:rPr lang="th-TH" sz="28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หมายถึง ภาระงานภายใต้โครงการยุทธศาสตร์ที่มีการกำหนดตัวชี้วัด (</a:t>
            </a:r>
            <a:r>
              <a:rPr lang="en-US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KPI)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ระดับหน่วยงาน/ </a:t>
            </a:r>
            <a:r>
              <a:rPr lang="th-TH" sz="28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     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มหาวิทยาลัยในแต่ละปีงบประมาณ  </a:t>
            </a:r>
          </a:p>
          <a:p>
            <a:pPr algn="ctr"/>
            <a:r>
              <a:rPr lang="th-TH" sz="28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**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โดยเลือกการปฏิบัติงานของท่าน ตามความเป็นจริง**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4B5C590F-3CD2-831B-A684-0045C1DB8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48074"/>
              </p:ext>
            </p:extLst>
          </p:nvPr>
        </p:nvGraphicFramePr>
        <p:xfrm>
          <a:off x="609600" y="2281110"/>
          <a:ext cx="11038114" cy="4084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0005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4178109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- เป็นผู้รับผิดชอบหลักโครงการ/กิจกรรม ที่ดำเนินงานภายใต้แผนยุทธศาสตร์และกลยุทธ์ของมหาวิทยาลัย และมีผลบรรลุสำเร็จทุกเป้าหมายของโครงการ/กิจกรรม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(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ระบุชื่อ และรหัสโครงการ/กิจกรรม) โดยต้องได้รับการรับรองจากหัวหน้างาน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thaiDist"/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จำนวนงาน ต่อ ภาระงานตามชั่วโมงที่</a:t>
                      </a:r>
                      <a:r>
                        <a:rPr lang="th-TH" sz="200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ปฎิบั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ติงาน (ปีการศึกษา)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- เป็นผู้ร่วมโครงการ/กิจกรรม ที่ดำเนินงานภายใต้แผนยุทธศาสตร์และกลยุทธ์ของมหาวิทยาลัย และมีผลบรรลุสำเร็จทุกเป้าหมายของโครงการ/กิจกรรม (ระบุชื่อ และรหัสโครงการ/กิจกรรม)        โดยต้องได้รับการรับรองจากหัวหน้างาน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8841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- เป็นผู้รับผิดชอบหลักโครงการ/กิจกรรม ที่ดำเนินงานภายใต้แผนยุทธศาสตร์และกลยุทธ์ของมหาวิทยาลัย และมีผลบรรลุสำเร็จบางส่วนตามเป้าหมายของโครงการ/กิจกรรม (ระบุชื่อ และรหัสโครงการ/กิจกรรม) โดยต้องได้รับการรับรองจากหัวหน้างาน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327940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- เป็นผู้ร่วมโครงการ/กิจกรรม ที่ดำเนินงานภายใต้แผนยุทธศาสตร์และกลยุทธ์ของมหาวิทยาลัย และมีผลบรรลุสำเร็จบางส่วนตามเป้าหมายของโครงการ/กิจกรรม (ระบุชื่อ และรหัสโครงการ/กิจกรรม) โดยต้องได้รับการรับรองจากหัวหน้างาน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123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24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F7DD2DCB-3798-3311-7E5A-B5B7CA5AEB89}"/>
              </a:ext>
            </a:extLst>
          </p:cNvPr>
          <p:cNvSpPr txBox="1"/>
          <p:nvPr/>
        </p:nvSpPr>
        <p:spPr>
          <a:xfrm>
            <a:off x="615820" y="858628"/>
            <a:ext cx="110101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400" b="1" u="sng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 </a:t>
            </a:r>
            <a:endParaRPr lang="en-US" sz="2400" b="1" u="sng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thaiDist"/>
            <a:r>
              <a:rPr lang="th-TH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1. นายทาน เป็นผู้รับผิดชอบหลักโครงการ/กิจกรรม.................. (รหัสโครงการ.......) ที่ดำเนินงานภายใต้แผนยุทธศาสตร์และ   กลยุทธ์ของมหาวิทยาลัย และมีผลบรรลุสำเร็จทุกเป้าหมายของโครงการ/กิจกรรม ใช้เวลาในการดำเนินงาน 3 เดือน ตั้งแต่เดือนมิถุนายน 2566-เดือนสิงหาคม 2566 โดยคิดเป็นชั่วโมงภาระงาน 7*60 วันทำการ เท่ากับ 420 ชั่วโมงภาระงาน   ดังนั้น คิดภาระงาน คือ                           420 ชั่วโมงภาระงานต่อปีการศึกษา</a:t>
            </a:r>
          </a:p>
          <a:p>
            <a:pPr algn="thaiDist"/>
            <a:endParaRPr lang="en-US" sz="24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thaiDist"/>
            <a:r>
              <a:rPr lang="th-TH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2. นายทาน เป็นผู้ร่วมโครงการ/กิจกรรม.................. (รหัสโครงการ.....) ที่ดำเนินงานภายใต้แผนยุทธศาสตร์และกลยุทธ์ของมหาวิทยาลัย และมีผลบรรลุสำเร็จบางส่วนตามเป้าหมายของโครงการ/กิจกรรม ใช้เวลาในการดำเนินงานในส่วนตนเองรับผิดชอบ                     จำนวน 2 วัน โดยคิดเป็นชั่วโมงภาระงาน 7*2 วันทำการ เท่ากับ 14 ชั่วโมงภาระงาน  ดังนั้น คิดภาระงาน คือ 14 ชั่วโมงภาระงานต่อปีการศึกษา</a:t>
            </a:r>
            <a:endParaRPr lang="en-US" sz="24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r>
              <a:rPr lang="th-TH" sz="24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</a:t>
            </a:r>
          </a:p>
          <a:p>
            <a:pPr algn="ctr"/>
            <a:r>
              <a:rPr lang="th-TH" sz="24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**</a:t>
            </a:r>
            <a:r>
              <a:rPr lang="th-TH" sz="24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รวมภาระงานด้านนี้ เท่ากับ 420 + 14 เท่ากับ 434 ชั่วโมงภาระงานต่อปีการศึกษา** </a:t>
            </a: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978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FBC5A4CC-2941-9307-F197-4ECAA09A1928}"/>
              </a:ext>
            </a:extLst>
          </p:cNvPr>
          <p:cNvSpPr txBox="1"/>
          <p:nvPr/>
        </p:nvSpPr>
        <p:spPr>
          <a:xfrm>
            <a:off x="609600" y="262797"/>
            <a:ext cx="10972800" cy="2246769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thaiDist"/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4. ภาระงานงานอื่น ๆ ที่ได้รับมอบหมาย  </a:t>
            </a:r>
          </a:p>
          <a:p>
            <a:pPr algn="thaiDist"/>
            <a:r>
              <a:rPr lang="th-TH" sz="28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หมายถึง ภาระงานอื่น ๆ ที่ได้รับมอบหมายจากผู้บังคับบัญชา หรือ หัวหน้างานเป็นครั้งคราว ไม่ได้เป็น</a:t>
            </a:r>
          </a:p>
          <a:p>
            <a:pPr algn="thaiDist"/>
            <a:r>
              <a:rPr lang="th-TH" sz="28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      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งานประจำตามตำแหน่งหน้าที่รับผิดชอบ หรือ งานประจำหน้าที่ โดยได้รับมอบหมายเป็น                  </a:t>
            </a:r>
          </a:p>
          <a:p>
            <a:pPr algn="thaiDist"/>
            <a:r>
              <a:rPr lang="th-TH" sz="28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      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ลายลักษณ์อักษรจากหัวหน้างาน </a:t>
            </a:r>
          </a:p>
          <a:p>
            <a:pPr algn="ctr"/>
            <a:r>
              <a:rPr lang="th-TH" sz="28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**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โดยเลือกการปฏิบัติงานของท่าน ตามความเป็นจริง**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4B5C590F-3CD2-831B-A684-0045C1DB8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486873"/>
              </p:ext>
            </p:extLst>
          </p:nvPr>
        </p:nvGraphicFramePr>
        <p:xfrm>
          <a:off x="544286" y="2824153"/>
          <a:ext cx="11038114" cy="2650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0005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4178109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algn="thaiDist"/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ได้รับมอบหมายให้ไปปฏิบัติงานหรือการเข้าร่วมประชุม อบรม สัมมนาแทนหัวหน้างาน โดยต้องได้รับการรับรองจากหัวหน้างาน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thaiDist"/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จำนวนงานที่ได้รับมอบหมาย ต่อ ภาระงานตามชั่วโมงที่</a:t>
                      </a:r>
                      <a:r>
                        <a:rPr lang="th-TH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ปฎิบั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ติงาน (ปีการศึกษา)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- มีส่วนร่วมเป็นกรรมการทำงานข้ามสายงานภายในมหาวิทยาลัย เช่น งานโครงการ/กิจกรรมต่าง ๆ โดยต้องได้รับการรับรองจากหัวหน้างาน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884102"/>
                  </a:ext>
                </a:extLst>
              </a:tr>
              <a:tr h="761210"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- เป็นกรรมการหรือเข้าร่วมในโครงการภายนอกมหาวิทยาลัยที่ไม่ได้เป็นภาระงานประจำ โดยต้องได้รับการรับรองจากหัวหน้างาน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32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97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5B3F2AD-6559-A8C8-5B0B-60F763FAEEE1}"/>
              </a:ext>
            </a:extLst>
          </p:cNvPr>
          <p:cNvSpPr txBox="1"/>
          <p:nvPr/>
        </p:nvSpPr>
        <p:spPr>
          <a:xfrm>
            <a:off x="774441" y="1012954"/>
            <a:ext cx="10720873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u="sng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</a:t>
            </a:r>
            <a:endParaRPr lang="en-US" sz="24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thaiDist"/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1. นายทาน ได้รับมอบหมายจากหัวหน้า ให้ไปปฏิบัติงานหรือการเข้าร่วมประชุมการวางแผนกลยุทธ์มหาวิทยาลัย ปี 2567 ในวันที่ 20 มกราคม 2567 เป็นเวลา 6 ชั่วโมง ดังนั้น คิดภาระงาน คือ 6 ชั่วโมงภาระงานต่อปีการศึกษา</a:t>
            </a:r>
          </a:p>
          <a:p>
            <a:pPr algn="thaiDist"/>
            <a:endParaRPr lang="en-US" sz="24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thaiDist"/>
            <a:r>
              <a:rPr lang="th-TH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2. นายทาน มีส่วนร่วมเป็นกรรมการทำงานข้ามสายงานภายในมหาวิทยาลัยในกิจกรรมวันแม่ ในวันที่ 12 สิงหาคม 2566 โดยมีประกาศแต่งตั้งการทำงาน ปฏิบัติงานเป็นเวลา 10 ชั่วโมง ดังนั้น คิดภาระงาน คือ 10 ชั่วโมงภาระงานต่อปีการศึกษา</a:t>
            </a:r>
          </a:p>
          <a:p>
            <a:pPr algn="thaiDist"/>
            <a:endParaRPr lang="en-US" sz="24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ctr"/>
            <a:r>
              <a:rPr lang="th-TH" sz="28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**รวมภาระงานด้านนี้ เท่ากับ 6 + 10 เท่ากับ 16 ชั่วโมงภาระงานต่อปีการศึกษา**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8163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FBC5A4CC-2941-9307-F197-4ECAA09A1928}"/>
              </a:ext>
            </a:extLst>
          </p:cNvPr>
          <p:cNvSpPr txBox="1"/>
          <p:nvPr/>
        </p:nvSpPr>
        <p:spPr>
          <a:xfrm>
            <a:off x="609600" y="524054"/>
            <a:ext cx="10972800" cy="187743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5</a:t>
            </a:r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ภาระงานมีส่วนร่วมกับโครงการ/กิจกรรมของมหาวิทยาลัย</a:t>
            </a:r>
            <a:r>
              <a:rPr lang="th-TH" sz="32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</a:p>
          <a:p>
            <a:pPr algn="thaiDist"/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หมายถึง การเข้าร่วมโครงการ/กิจกรรม ที่จัดโดยมหาวิทยาลัย (ไม่นับรวมโครงการที่จัดโดยหน่วยงานสังกัด) ที่มีวัตถุประสงค์เพื่อสนับสนุนนันทนาการ สวัสดิการ ส่งเสริมสวัสดิภาพแก่บุคลากร หรือการเชื่อมความสามัคคีระหว่างบุคลากรในมหาวิทยาลัย การสืบสานประเพณีและ</a:t>
            </a:r>
            <a:r>
              <a:rPr lang="th-TH" sz="2800" b="1" dirty="0" err="1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ศิลป</a:t>
            </a:r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วัฒนธรรมไทย โครงการกีฬาบุคคลากร  เป็นต้น</a:t>
            </a: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09BC034-D102-1441-8F3A-90F1AC55E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99737"/>
              </p:ext>
            </p:extLst>
          </p:nvPr>
        </p:nvGraphicFramePr>
        <p:xfrm>
          <a:off x="964937" y="3195158"/>
          <a:ext cx="10063847" cy="1344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5132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5048715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โครงการ/กิจกรรมที่เข้าร่วม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จำนวนโครงการ/กิจกรรมที่เข้าร่วมต่อภาระงานตามชั่วโมงที่เข้าร่วมจริง (ปีการศึกษา)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720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FBC5A4CC-2941-9307-F197-4ECAA09A1928}"/>
              </a:ext>
            </a:extLst>
          </p:cNvPr>
          <p:cNvSpPr txBox="1"/>
          <p:nvPr/>
        </p:nvSpPr>
        <p:spPr>
          <a:xfrm>
            <a:off x="609600" y="524054"/>
            <a:ext cx="10972800" cy="1015663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6. ภาระงานบริหาร </a:t>
            </a:r>
            <a:endParaRPr lang="th-TH" sz="32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algn="thaiDist"/>
            <a:r>
              <a:rPr lang="th-TH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endParaRPr lang="th-TH" b="1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09BC034-D102-1441-8F3A-90F1AC55E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72971"/>
              </p:ext>
            </p:extLst>
          </p:nvPr>
        </p:nvGraphicFramePr>
        <p:xfrm>
          <a:off x="722341" y="2234105"/>
          <a:ext cx="10063847" cy="1536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5132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5048715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ผู้อำนวยการสำนัก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หัวหน้าศูนย์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- หัวหน้างาน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๒๐ ชั่วโมงภาระงานต่อสัปดาห์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๑๐ ชั่วโมงภาระงานต่อสัปดาห์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20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FBC5A4CC-2941-9307-F197-4ECAA09A1928}"/>
              </a:ext>
            </a:extLst>
          </p:cNvPr>
          <p:cNvSpPr txBox="1"/>
          <p:nvPr/>
        </p:nvSpPr>
        <p:spPr>
          <a:xfrm>
            <a:off x="609600" y="524054"/>
            <a:ext cx="10972800" cy="584775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7</a:t>
            </a:r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</a:t>
            </a:r>
            <a:r>
              <a:rPr lang="th-TH" sz="3200" b="1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การลา และ การถูกตักเตือน</a:t>
            </a:r>
            <a:r>
              <a:rPr lang="th-TH" sz="32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endParaRPr lang="th-TH" sz="3200" b="1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09BC034-D102-1441-8F3A-90F1AC55E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350142"/>
              </p:ext>
            </p:extLst>
          </p:nvPr>
        </p:nvGraphicFramePr>
        <p:xfrm>
          <a:off x="722341" y="1543639"/>
          <a:ext cx="10661006" cy="3575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2715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5348291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๑. ลากิจ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ไม่เกิน ๑๐ วันทำการในรอบปีพุทธศักราช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๒. ลาป่วย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ไม่เกิน ๓๐ วันทำการในรอบปีพุทธศักราช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846908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๓. ลาอุปสมบท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ไม่เกิน ๑๒๐ วัน (โดยจะต้องปฏิบัติงานในมหาวิทยาลัย ไม่น้อยกว่า ๓ ปีติดต่อกัน)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9256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๔. ลาคลอด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ไม่เกิน ๙๘ วัน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02744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๕. ลาทำหมัน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ตามระยะเวลาที่แพทย์กำหนด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161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๖. ลาเพื่อรับราชการทหาร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ไม่เกิน ๖๐ วัน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756008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๗. ถูกตักเตือนเป็นลายลักษณ์อักษร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ตามจำนวนการถูกตักเตือนที่เป็นลายลักษณ์อักษร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49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51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33A70D9-5FA0-70A5-DBCF-CA5775E42343}"/>
              </a:ext>
            </a:extLst>
          </p:cNvPr>
          <p:cNvSpPr txBox="1"/>
          <p:nvPr/>
        </p:nvSpPr>
        <p:spPr>
          <a:xfrm>
            <a:off x="1366343" y="2640580"/>
            <a:ext cx="9911255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ความกระตือรือร้นในการทำงาน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การอุทิศเวลาให้กับการทำงานอย่างเต็มความสามารถ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สามารถแก้ไขปัญหาและตัดสินใจได้อย่างถูกต้องทันเหตุการณ์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ทำงานที่ได้รับมอบหมายสำเร็จภายในระยะเวลาที่กำหนด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มีความคิดสร้างสรรค์ในการทำงานและปรับปรุงแก้ไข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17C84EF7-24C4-F65E-C86B-E1269172AC1B}"/>
              </a:ext>
            </a:extLst>
          </p:cNvPr>
          <p:cNvSpPr txBox="1"/>
          <p:nvPr/>
        </p:nvSpPr>
        <p:spPr>
          <a:xfrm>
            <a:off x="966949" y="1025444"/>
            <a:ext cx="107100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000" b="1" dirty="0"/>
              <a:t>ประเมินพฤติกรรมการปฏิบัติงาน โดยผู้บังคับบัญชา</a:t>
            </a:r>
          </a:p>
          <a:p>
            <a:r>
              <a:rPr lang="th-TH" sz="3200" dirty="0"/>
              <a:t>ระดับคะแนนการประเมิน ได้แก่   5 ดีมาก   4 ดี   3 พอใช้    2 ปรับปรุง   1 ควรปรับปรุง</a:t>
            </a:r>
          </a:p>
        </p:txBody>
      </p:sp>
    </p:spTree>
    <p:extLst>
      <p:ext uri="{BB962C8B-B14F-4D97-AF65-F5344CB8AC3E}">
        <p14:creationId xmlns:p14="http://schemas.microsoft.com/office/powerpoint/2010/main" val="399058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12BCE7B7-8B73-3AA4-1A1D-772644F198D1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83000"/>
                  <a:satMod val="100000"/>
                  <a:lumMod val="100000"/>
                </a:schemeClr>
              </a:gs>
              <a:gs pos="100000">
                <a:schemeClr val="accent1">
                  <a:tint val="61000"/>
                  <a:satMod val="150000"/>
                  <a:lumMod val="100000"/>
                </a:schemeClr>
              </a:gs>
            </a:gsLst>
            <a:path path="circle">
              <a:fillToRect l="100000" t="100000" r="100000" b="100000"/>
            </a:path>
          </a:gradFill>
        </p:spPr>
        <p:txBody>
          <a:bodyPr>
            <a:normAutofit/>
          </a:bodyPr>
          <a:lstStyle/>
          <a:p>
            <a:pPr algn="ctr"/>
            <a:r>
              <a:rPr lang="en-US" sz="6600" dirty="0"/>
              <a:t>The End</a:t>
            </a:r>
            <a:endParaRPr lang="th-TH" sz="6600" dirty="0"/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DBBFD4D7-9088-F9AD-D49A-A6921FC3D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83936" y="4960138"/>
            <a:ext cx="2179320" cy="1463040"/>
          </a:xfrm>
          <a:gradFill>
            <a:gsLst>
              <a:gs pos="25000">
                <a:schemeClr val="accent1">
                  <a:tint val="83000"/>
                  <a:satMod val="100000"/>
                  <a:lumMod val="100000"/>
                </a:schemeClr>
              </a:gs>
              <a:gs pos="100000">
                <a:schemeClr val="accent1">
                  <a:tint val="61000"/>
                  <a:satMod val="150000"/>
                  <a:lumMod val="100000"/>
                </a:schemeClr>
              </a:gs>
            </a:gsLst>
            <a:path path="circle">
              <a:fillToRect l="100000" t="100000" r="100000" b="100000"/>
            </a:path>
          </a:gradFill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5400" dirty="0"/>
              <a:t>Q &amp; A</a:t>
            </a:r>
            <a:endParaRPr lang="th-TH" sz="5400" dirty="0"/>
          </a:p>
        </p:txBody>
      </p:sp>
      <p:pic>
        <p:nvPicPr>
          <p:cNvPr id="12290" name="Picture 2" descr="ม.วงษ์ชวลิตกุล เคลียร์ชัดปัญหาภายใน ย้ำ! ไม่ปล่อยผ่าน แม้ใช้นามสกุล 'วงษ์ชวลิตกุล'  ก็ตาม ประกาศ! พร้อมก้าวสู่ ม.เอกชน อันดับต้นอีสาน | Koratway by  นสพ.โคราชการค้า">
            <a:extLst>
              <a:ext uri="{FF2B5EF4-FFF2-40B4-BE49-F238E27FC236}">
                <a16:creationId xmlns:a16="http://schemas.microsoft.com/office/drawing/2014/main" id="{BC4541EE-2D16-83CB-13A9-9B68E79A98A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07" b="1630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34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6CF4873-ED97-E38B-D210-389890A74106}"/>
              </a:ext>
            </a:extLst>
          </p:cNvPr>
          <p:cNvSpPr txBox="1"/>
          <p:nvPr/>
        </p:nvSpPr>
        <p:spPr>
          <a:xfrm>
            <a:off x="2062459" y="2559749"/>
            <a:ext cx="78917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r>
              <a:rPr lang="th-TH" sz="40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35 ชั่วโมงภาระงานต่อสัปดาห์ </a:t>
            </a:r>
          </a:p>
          <a:p>
            <a:pPr algn="ctr"/>
            <a:r>
              <a:rPr lang="th-TH" sz="40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หรือ </a:t>
            </a:r>
          </a:p>
          <a:p>
            <a:pPr algn="ctr"/>
            <a:r>
              <a:rPr lang="th-TH" sz="36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1,645</a:t>
            </a:r>
            <a:r>
              <a:rPr lang="th-TH" sz="40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ชั่วโมงภาระงานต่อปีการศึกษา </a:t>
            </a:r>
            <a:r>
              <a:rPr lang="th-TH" sz="40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</a:t>
            </a:r>
            <a:endParaRPr lang="th-TH" sz="4000" b="1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13" name="ชื่อเรื่อง 12">
            <a:extLst>
              <a:ext uri="{FF2B5EF4-FFF2-40B4-BE49-F238E27FC236}">
                <a16:creationId xmlns:a16="http://schemas.microsoft.com/office/drawing/2014/main" id="{E2A04674-B9C9-DA83-0E32-07D37703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852" y="691558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th-TH" sz="5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ภาระงานขั้นต่ำของบุคคลากรสายสนับสนุนแต่ละท่าน</a:t>
            </a:r>
            <a:br>
              <a:rPr lang="th-TH" sz="5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6461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44A48657-7295-3412-23E6-442649E44788}"/>
              </a:ext>
            </a:extLst>
          </p:cNvPr>
          <p:cNvSpPr txBox="1"/>
          <p:nvPr/>
        </p:nvSpPr>
        <p:spPr>
          <a:xfrm>
            <a:off x="1524805" y="548069"/>
            <a:ext cx="9756322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ภาระงานของบุคคลากรสายสนับสนุน มหาวิทยาลัยวงษ์ชวลิตกุล  </a:t>
            </a:r>
          </a:p>
          <a:p>
            <a:pPr algn="ctr"/>
            <a:r>
              <a:rPr lang="th-TH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ประกอบด้วย 6 ภาระงาน</a:t>
            </a:r>
            <a:endParaRPr lang="th-TH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E46DF5E-2FCA-CB26-5534-A4DD7F80030E}"/>
              </a:ext>
            </a:extLst>
          </p:cNvPr>
          <p:cNvSpPr txBox="1"/>
          <p:nvPr/>
        </p:nvSpPr>
        <p:spPr>
          <a:xfrm>
            <a:off x="2245567" y="2365789"/>
            <a:ext cx="8789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ภาระงานหลัก หรือ ภาระงานประจำหน้าที่ </a:t>
            </a:r>
          </a:p>
          <a:p>
            <a:pPr marL="742950" indent="-742950">
              <a:buAutoNum type="arabicPeriod"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ภาระงานงานพัฒนางาน</a:t>
            </a:r>
          </a:p>
          <a:p>
            <a:pPr marL="514350" indent="-514350">
              <a:buAutoNum type="arabicPeriod"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ภาระงานยุทธศาสตร์ </a:t>
            </a:r>
          </a:p>
          <a:p>
            <a:pPr marL="514350" indent="-514350">
              <a:buAutoNum type="arabicPeriod"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ภาระงานอื่น ๆ ที่ได้รับมอบหมาย</a:t>
            </a:r>
          </a:p>
          <a:p>
            <a:pPr marL="514350" indent="-514350">
              <a:buAutoNum type="arabicPeriod"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ภาระงานมีส่วนร่วมกับโครงการ/กิจกรรมของมหาวิทยาลัย</a:t>
            </a:r>
          </a:p>
          <a:p>
            <a:pPr marL="514350" indent="-514350">
              <a:buAutoNum type="arabicPeriod"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ภาระงานบริหาร </a:t>
            </a:r>
          </a:p>
        </p:txBody>
      </p:sp>
    </p:spTree>
    <p:extLst>
      <p:ext uri="{BB962C8B-B14F-4D97-AF65-F5344CB8AC3E}">
        <p14:creationId xmlns:p14="http://schemas.microsoft.com/office/powerpoint/2010/main" val="153416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F9A4715-8A4B-D556-C530-BF2DD16D47AA}"/>
              </a:ext>
            </a:extLst>
          </p:cNvPr>
          <p:cNvSpPr txBox="1"/>
          <p:nvPr/>
        </p:nvSpPr>
        <p:spPr>
          <a:xfrm>
            <a:off x="1350602" y="907596"/>
            <a:ext cx="10353718" cy="1569660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1. ภาระงานหลัก หรือ ภาระงานประจำหน้าที่ </a:t>
            </a:r>
          </a:p>
          <a:p>
            <a:pPr algn="thaiDist"/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	หมายถึง   </a:t>
            </a:r>
            <a:r>
              <a:rPr lang="th-TH" sz="3200" b="1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ภาระงานของแต่ละบุคคลที่ระบุไว้ในมาตรฐานกำหนดตำแหน่ง/ลักษณะ</a:t>
            </a:r>
          </a:p>
          <a:p>
            <a:pPr algn="thaiDist"/>
            <a:r>
              <a:rPr lang="th-TH" sz="3200" b="1" dirty="0"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</a:t>
            </a:r>
            <a:r>
              <a:rPr lang="th-TH" sz="3200" b="1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งานของสำนัก/มหาวิทยาลัย และขอบเขตภาระงานประจำตำแหน่งงาน</a:t>
            </a:r>
            <a:endParaRPr lang="th-TH" sz="3200" b="1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8C17A1EB-2F8B-A1D0-2738-092CEED15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1239"/>
              </p:ext>
            </p:extLst>
          </p:nvPr>
        </p:nvGraphicFramePr>
        <p:xfrm>
          <a:off x="1501209" y="3106270"/>
          <a:ext cx="9490795" cy="1770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9562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4761233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endParaRPr lang="th-TH" sz="2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๑.๑ ภาระงานหลัก หรือ ภาระงานประจำหน้าที่ 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คิดภาระงานตามชั่วโมงที่</a:t>
                      </a:r>
                      <a:r>
                        <a:rPr lang="th-TH" sz="2800" b="1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ปฎิบั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ติงานจริง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10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: มุมมน 9">
            <a:extLst>
              <a:ext uri="{FF2B5EF4-FFF2-40B4-BE49-F238E27FC236}">
                <a16:creationId xmlns:a16="http://schemas.microsoft.com/office/drawing/2014/main" id="{C11C53C3-D1A4-5053-EECC-AB0044A8E402}"/>
              </a:ext>
            </a:extLst>
          </p:cNvPr>
          <p:cNvSpPr/>
          <p:nvPr/>
        </p:nvSpPr>
        <p:spPr>
          <a:xfrm>
            <a:off x="1721224" y="935915"/>
            <a:ext cx="9455971" cy="3141233"/>
          </a:xfrm>
          <a:prstGeom prst="roundRect">
            <a:avLst/>
          </a:prstGeom>
          <a:solidFill>
            <a:srgbClr val="FFC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4400" b="1" dirty="0">
                <a:solidFill>
                  <a:schemeClr val="tx1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2</a:t>
            </a:r>
            <a:r>
              <a:rPr lang="th-TH" sz="4400" b="1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 ภาระงานงานพัฒนางาน </a:t>
            </a:r>
          </a:p>
          <a:p>
            <a:pPr algn="thaiDist"/>
            <a:r>
              <a:rPr lang="th-TH" sz="3200" b="1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        หมายถึง ภาระงานที่สอดคล้องกับการพัฒนาตนเอง พัฒนางานที่ตนเองปฏิบัติ และพัฒนามหาวิทยาลัย  ประกอบด้วย  3  ภาระงาน</a:t>
            </a:r>
          </a:p>
          <a:p>
            <a:pPr algn="thaiDist"/>
            <a:r>
              <a:rPr lang="th-TH" sz="3200" b="1" dirty="0">
                <a:solidFill>
                  <a:schemeClr val="tx1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           </a:t>
            </a:r>
            <a:r>
              <a:rPr lang="en-US" sz="3200" b="1" dirty="0">
                <a:solidFill>
                  <a:schemeClr val="tx1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	1. </a:t>
            </a:r>
            <a:r>
              <a:rPr lang="th-TH" sz="3200" b="1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พัฒนาตนเอง  </a:t>
            </a:r>
          </a:p>
          <a:p>
            <a:pPr algn="thaiDist"/>
            <a:r>
              <a:rPr lang="th-TH" sz="3200" b="1" dirty="0">
                <a:solidFill>
                  <a:schemeClr val="tx1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							</a:t>
            </a:r>
            <a:r>
              <a:rPr lang="th-TH" sz="3200" b="1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2. พัฒนางาน  </a:t>
            </a:r>
          </a:p>
          <a:p>
            <a:pPr algn="thaiDist"/>
            <a:r>
              <a:rPr lang="th-TH" sz="3200" b="1" dirty="0">
                <a:solidFill>
                  <a:schemeClr val="tx1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							</a:t>
            </a:r>
            <a:r>
              <a:rPr lang="th-TH" sz="3200" b="1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3. พัฒนาองค์กร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D0A78980-AB02-1EB7-0A21-B554A9FD5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185979"/>
              </p:ext>
            </p:extLst>
          </p:nvPr>
        </p:nvGraphicFramePr>
        <p:xfrm>
          <a:off x="381000" y="526956"/>
          <a:ext cx="11430000" cy="5547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03555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4326445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๒.๑ </a:t>
                      </a:r>
                      <a:r>
                        <a:rPr lang="th-TH" sz="2400" b="1" u="sng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การพัฒนาตนเอง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หมายถึง การเข้าร่วมอบรม/สัมมนา เพื่อพัฒนาสมรรถนะในการปฏิบัติงานที่เป็นหน้าที่ความรับผิดชอบหลัก หรือ ภาระงานประจำหน้าที่ในหัวข้อต่าง ๆ เพื่อนำความรู้มาพัฒนาสมรรถนะในการปฏิบัติงาน ปรับปรุงแก้ไขข้อบกพร่องในการทำงาน  ได้แก่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- การเรียนรู้ด้วยตนเอง (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Self-Learning)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หมายถึง รูปแบบการฟังบรรยาย โดยเข้าร่วมอบรม/สัมมนาผ่านช่องทางต่าง ๆ ทั้งจากภายใน หรือ ภายนอกมหาวิทยาลัย โดยต้องได้รับประกาศนียบัตรการอบรม หรือ ได้รับการรับรองจากหัวหน้างาน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- การเรียนรู้จากการปฏิบัติงานจริง (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On the job training)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หมายถึง การเข้าร่วมประชุม / อบรม / สัมมนาที่จัดขึ้นโดยหน่วยงานภายใน ซึ่งต้องเป็นโครงการที่มีวัตถุประสงค์หลักเพื่อส่งเสริมงานที่ปฏิบัติอยู่ โดยต้องได้รับประกาศนียบัตรการอบรม หรือ ได้รับการรับรองจากหัวหน้างาน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- การเข้าร่วมกิจกรรม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KM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ของมหาวิทยาลัยหรือหน่วยงานต่าง ๆ ในมหาวิทยาลัย ในหัวข้อที่เกี่ยวกับการพัฒนาตนเอง หรือ ส่งเสริมงานที่ปฏิบัติอยู่ โดยต้องได้รับประกาศนียบัตรการอบรม หรือ ได้รับการรับรองจากหัวหน้างาน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24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จำนวนเรื่องในการอบรม ต่อ ภาระงานตามชั่วโมงที่</a:t>
                      </a:r>
                      <a:r>
                        <a:rPr lang="th-TH" sz="2400" kern="1200" dirty="0" err="1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ปฎิบั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ติงาน (ปีการศึกษา)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FD1908B-5A04-CB6A-E7FA-FC3354018B66}"/>
              </a:ext>
            </a:extLst>
          </p:cNvPr>
          <p:cNvSpPr txBox="1"/>
          <p:nvPr/>
        </p:nvSpPr>
        <p:spPr>
          <a:xfrm>
            <a:off x="1010011" y="856936"/>
            <a:ext cx="1074886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u="sng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ตัวอย่าง</a:t>
            </a:r>
            <a:r>
              <a:rPr lang="th-TH" sz="2800" b="1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   2.1</a:t>
            </a:r>
            <a:endParaRPr lang="en-US" sz="2800" b="1" kern="1200" dirty="0">
              <a:solidFill>
                <a:schemeClr val="dk1"/>
              </a:solidFill>
              <a:effectLst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  <a:p>
            <a:pPr marL="514350" indent="-514350" algn="thaiDist">
              <a:buAutoNum type="arabicPeriod"/>
            </a:pPr>
            <a:r>
              <a:rPr lang="th-TH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เข้าร่วมอบรมการเขียนรายงานการประชุม รูปแบบการเรียนรู้ด้วยตนเอง (</a:t>
            </a:r>
            <a:r>
              <a:rPr lang="en-US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Self-Learning)</a:t>
            </a:r>
            <a:r>
              <a:rPr lang="th-TH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 รูปแบบการฟังบรรยาย จัดโดยสำนักทรัพยากรมนุษย์ เวลาในการอบรม 3 ชั่วโมง  ดังนั้น คิดภาระงาน คือ จำนวน 1 เรื่อง/3 ชั่วโมงภาระงานต่อปีการศึกษา  </a:t>
            </a:r>
            <a:r>
              <a:rPr lang="en-US" sz="2800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(= 3 </a:t>
            </a:r>
            <a:r>
              <a:rPr lang="th-TH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ชั่วโมงภาระงาน/ปีการศึกษา)</a:t>
            </a:r>
          </a:p>
          <a:p>
            <a:pPr marL="514350" indent="-514350" algn="thaiDist">
              <a:buAutoNum type="arabicPeriod"/>
            </a:pPr>
            <a:endParaRPr lang="en-US" sz="2800" kern="1200" dirty="0">
              <a:solidFill>
                <a:schemeClr val="dk1"/>
              </a:solidFill>
              <a:effectLst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  <a:p>
            <a:pPr marL="457200" indent="-457200" algn="thaiDist">
              <a:buAutoNum type="arabicPeriod" startAt="2"/>
            </a:pPr>
            <a:r>
              <a:rPr lang="th-TH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การเข้าร่วมกิจกรรม </a:t>
            </a:r>
            <a:r>
              <a:rPr lang="en-US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KM</a:t>
            </a:r>
            <a:r>
              <a:rPr lang="th-TH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 ของมหาวิทยาลัย ในหัวข้อ “การถ่ายทอดความรู้การพัฒนางนอย่างสร้างสรรค์”  รูปแบบการเรียนรู้ด้วย</a:t>
            </a:r>
          </a:p>
          <a:p>
            <a:pPr algn="thaiDist"/>
            <a:r>
              <a:rPr lang="th-TH" sz="2800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</a:t>
            </a:r>
            <a:r>
              <a:rPr lang="th-TH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ตนเอง (</a:t>
            </a:r>
            <a:r>
              <a:rPr lang="en-US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Self-Learning)</a:t>
            </a:r>
            <a:r>
              <a:rPr lang="th-TH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 รูปแบบการฟังบรรยาย จัดโดยสำนัก...... เวลาในการอบรม 6 ชั่วโมง  ดังนั้น คิดภาระงาน คือ จำนวน 1 เรื่อง/6 ชั่วโมงภาระงานต่อปีการศึกษา </a:t>
            </a:r>
            <a:r>
              <a:rPr lang="en-US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(= 6 </a:t>
            </a:r>
            <a:r>
              <a:rPr lang="th-TH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ชั่วโมงภาระงาน/ปีการศึกษา)</a:t>
            </a:r>
          </a:p>
          <a:p>
            <a:pPr algn="thaiDist"/>
            <a:r>
              <a:rPr lang="en-US" sz="2800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 </a:t>
            </a:r>
          </a:p>
          <a:p>
            <a:pPr algn="thaiDist"/>
            <a:r>
              <a:rPr lang="th-TH" sz="2800" b="1" kern="1200" dirty="0">
                <a:solidFill>
                  <a:schemeClr val="dk1"/>
                </a:solidFill>
                <a:effectLst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     **รวมเป็นภาระงานด้านพัฒนาตนเอง จำนวน 2 เรื่อง ต่อ 9 ชั่วโมงภาระงานที่ปฏิบัติในปีการศึกษา** </a:t>
            </a:r>
            <a:endParaRPr lang="en-US" sz="2800" b="1" dirty="0">
              <a:solidFill>
                <a:schemeClr val="tx1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96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36AC37D2-138A-2D7B-FC2C-686D2F802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599002"/>
              </p:ext>
            </p:extLst>
          </p:nvPr>
        </p:nvGraphicFramePr>
        <p:xfrm>
          <a:off x="1045031" y="554948"/>
          <a:ext cx="10608903" cy="2986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3257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4015646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๒.๒ </a:t>
                      </a:r>
                      <a:r>
                        <a:rPr lang="th-TH" sz="2400" b="1" u="sng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การพัฒนางานประจำ</a:t>
                      </a:r>
                      <a:r>
                        <a:rPr lang="th-TH" sz="2400" u="sng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 </a:t>
                      </a:r>
                    </a:p>
                    <a:p>
                      <a:pPr algn="thaiDist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     หมายถึง การนำความรู้ที่ได้จากการพัฒนาตนเองมาจัดทำคู่มือการปฏิบัติงาน หรือ แนวทางการปฏิบัติงาน หรือ งานวิจัย หรือ ผลงานในรูปแบบอื่น ๆ ที่เป็นประโยชน์ต่อการปฏิบัติงานหลักหรืองานประจำของตนเอง หรือ เป็นประโยชน์ต่อการดำเนินงานของหน่วยงาน หรือ มหาวิทยาลัย โดยต้องได้รับการรับรองจากหัวหน้างาน</a:t>
                      </a:r>
                    </a:p>
                    <a:p>
                      <a:pPr algn="thaiDist"/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จำนวนงานพัฒนางานประจำ ต่อ ภาระงานตามชั่วโมงที่</a:t>
                      </a:r>
                      <a:r>
                        <a:rPr lang="th-TH" sz="240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ปฎิบั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ติงาน (ปีการศึกษา)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8B4ABCE-4D98-D872-A078-16262451BB34}"/>
              </a:ext>
            </a:extLst>
          </p:cNvPr>
          <p:cNvSpPr txBox="1"/>
          <p:nvPr/>
        </p:nvSpPr>
        <p:spPr>
          <a:xfrm>
            <a:off x="877077" y="4057254"/>
            <a:ext cx="107768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400" u="sng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 </a:t>
            </a:r>
            <a:endParaRPr lang="en-US" sz="2400" dirty="0">
              <a:solidFill>
                <a:schemeClr val="tx1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thaiDist"/>
            <a:r>
              <a:rPr lang="th-TH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นายทาน นำความรู้ที่ได้จากการอบรม </a:t>
            </a:r>
            <a:r>
              <a:rPr lang="en-US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KM</a:t>
            </a:r>
            <a:r>
              <a:rPr lang="th-TH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มาปรับปรุงพัฒนาการปฏิบัติงานของตนเอง จำนวน 1 เรื่อง โดยมีการจัดทำคู่มือ                            การปฏิบัติงานและเผยแพร่ให้ทราบในหน่วยงาน และได้รับการรับรองจากหัวหน้างาน ใช้เวลาในการปฏิบัติงานนี้ จำนวน 2 เดือน โดยคิดเป็นชั่วโมงภาระงาน 7*40 วันทำการ เท่ากับ 280 ชั่วโมงภาระงาน  </a:t>
            </a:r>
          </a:p>
          <a:p>
            <a:pPr algn="thaiDist"/>
            <a:r>
              <a:rPr lang="th-TH" sz="2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   </a:t>
            </a:r>
            <a:r>
              <a:rPr lang="th-TH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ดังนั้น คิดภาระงาน คือ จำนวน 1 งานพัฒนาต่อ 280 ชั่วโมงภาระงานต่อปีการศึกษา</a:t>
            </a:r>
            <a:endParaRPr lang="en-US" sz="2400" dirty="0">
              <a:solidFill>
                <a:schemeClr val="tx1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987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51B636FA-6399-B904-8488-07A288B4F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00876"/>
              </p:ext>
            </p:extLst>
          </p:nvPr>
        </p:nvGraphicFramePr>
        <p:xfrm>
          <a:off x="933064" y="433650"/>
          <a:ext cx="10608903" cy="3352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3257">
                  <a:extLst>
                    <a:ext uri="{9D8B030D-6E8A-4147-A177-3AD203B41FA5}">
                      <a16:colId xmlns:a16="http://schemas.microsoft.com/office/drawing/2014/main" val="2038401964"/>
                    </a:ext>
                  </a:extLst>
                </a:gridCol>
                <a:gridCol w="4015646">
                  <a:extLst>
                    <a:ext uri="{9D8B030D-6E8A-4147-A177-3AD203B41FA5}">
                      <a16:colId xmlns:a16="http://schemas.microsoft.com/office/drawing/2014/main" val="2105191409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99002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๒.๓ งานพัฒนาองค์กร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หมายถึง การแบ่งปันความรู้ ประสบการณ์ หรือความชำนาญให้แก่เพื่อนร่วมงาน ประกอบด้วย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    - การเขียนบทความหรือจัดทำวิดีทัศน์ เผยแพร่ความรู้ โดยเป็นผู้บรรยายหลักในช่องทางต่าง ๆ ของหน่วยงาน/มหาวิทยาลัยง โดยต้องได้รับการรับรองจากหัวหน้างาน  หรือ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     - เป็นผู้รับผิดชอบหรือมีส่วนร่วมในการจัดทำข้อมูลเพื่อนำไปสนับสนุน         </a:t>
                      </a:r>
                      <a:r>
                        <a:rPr lang="th-TH" sz="240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การทำ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ประกันคุณภาพในระดับหลักสูตร หรือ ระดับคณะ หรือ ระดับมหาวิทยาลัย โดยต้องได้รับการรับรองจากหัวหน้างาน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จำนวนงาน ต่อ ภาระงานตามชั่วโมงที่</a:t>
                      </a:r>
                      <a:r>
                        <a:rPr lang="th-TH" sz="240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ปฎิบั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ติงาน (ปีการศึกษา)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46224"/>
                  </a:ext>
                </a:extLst>
              </a:tr>
            </a:tbl>
          </a:graphicData>
        </a:graphic>
      </p:graphicFrame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A1056423-9742-205A-C3EA-62F8964770C2}"/>
              </a:ext>
            </a:extLst>
          </p:cNvPr>
          <p:cNvSpPr txBox="1"/>
          <p:nvPr/>
        </p:nvSpPr>
        <p:spPr>
          <a:xfrm>
            <a:off x="933064" y="4002109"/>
            <a:ext cx="106835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400" u="sng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ตัวอย่าง </a:t>
            </a:r>
            <a:endParaRPr lang="en-US" sz="2400" dirty="0">
              <a:solidFill>
                <a:schemeClr val="tx1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thaiDist"/>
            <a:r>
              <a:rPr lang="th-TH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นายทาน จัดทำข้อมูลสนับสนุนงานประกันคุณภาพในระดับมหาวิทยาลัย ได้รับการรับรองจากหัวหน้างาน ใช้เวลาในการปฏิบัติงานนี้ จำนวน 5 วัน โดยคิดเป็นชั่วโมงภาระงาน </a:t>
            </a:r>
            <a:r>
              <a:rPr lang="en-US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7*5 </a:t>
            </a:r>
            <a:r>
              <a:rPr lang="th-TH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วันทำการ เท่ากับ 35 ชั่วโมงภาระงาน  </a:t>
            </a:r>
          </a:p>
          <a:p>
            <a:pPr algn="thaiDist"/>
            <a:r>
              <a:rPr lang="th-TH" sz="2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</a:t>
            </a:r>
            <a:r>
              <a:rPr lang="th-TH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ดังนั้น คิดภาระงาน คือ จำนวน </a:t>
            </a:r>
            <a:r>
              <a:rPr lang="en-US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 </a:t>
            </a:r>
            <a:r>
              <a:rPr lang="th-TH" sz="2400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งานต่อ 35 ชั่วโมงภาระงานต่อปีการศึกษา</a:t>
            </a:r>
            <a:endParaRPr lang="en-US" sz="2400" dirty="0">
              <a:solidFill>
                <a:schemeClr val="tx1"/>
              </a:solidFill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240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นทิกรัล">
  <a:themeElements>
    <a:clrScheme name="อินทิกรัล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อินทิกรัล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อินทิกรัล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1959</Words>
  <Application>Microsoft Office PowerPoint</Application>
  <PresentationFormat>แบบจอกว้าง</PresentationFormat>
  <Paragraphs>145</Paragraphs>
  <Slides>18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6" baseType="lpstr">
      <vt:lpstr>Arial</vt:lpstr>
      <vt:lpstr>Calibri</vt:lpstr>
      <vt:lpstr>TH Sarabun New</vt:lpstr>
      <vt:lpstr>Times New Roman</vt:lpstr>
      <vt:lpstr>Tw Cen MT</vt:lpstr>
      <vt:lpstr>Tw Cen MT Condensed</vt:lpstr>
      <vt:lpstr>Wingdings 3</vt:lpstr>
      <vt:lpstr>อินทิกรัล</vt:lpstr>
      <vt:lpstr> หลักเกณฑ์การประเมินภาระงานบุคลากร สายสนับสนุน ปีการศึกษา 2566 (มิถุนายน 2566-พฤษภาคม 2567) มหาวิทยาลัยวงษ์ชวลิตกุล </vt:lpstr>
      <vt:lpstr>ภาระงานขั้นต่ำของบุคคลากรสายสนับสนุนแต่ละท่าน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หลักเกณฑ์และการประเมินผลการปฏิบัติงานของอาจารย์ ปีการศึกษา 2566 มหาวิทยาลัยวงษ์ชวลิตกุล</dc:title>
  <dc:creator>Administrator</dc:creator>
  <cp:lastModifiedBy>Administrator</cp:lastModifiedBy>
  <cp:revision>100</cp:revision>
  <dcterms:created xsi:type="dcterms:W3CDTF">2024-04-25T10:42:02Z</dcterms:created>
  <dcterms:modified xsi:type="dcterms:W3CDTF">2024-04-26T00:07:59Z</dcterms:modified>
</cp:coreProperties>
</file>